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363" r:id="rId2"/>
    <p:sldId id="452" r:id="rId3"/>
    <p:sldId id="364" r:id="rId4"/>
    <p:sldId id="494" r:id="rId5"/>
    <p:sldId id="497" r:id="rId6"/>
    <p:sldId id="496" r:id="rId7"/>
    <p:sldId id="502" r:id="rId8"/>
    <p:sldId id="528" r:id="rId9"/>
    <p:sldId id="383" r:id="rId10"/>
    <p:sldId id="390" r:id="rId11"/>
    <p:sldId id="465" r:id="rId12"/>
    <p:sldId id="500" r:id="rId13"/>
    <p:sldId id="501" r:id="rId14"/>
    <p:sldId id="393" r:id="rId15"/>
    <p:sldId id="525" r:id="rId16"/>
    <p:sldId id="524" r:id="rId17"/>
    <p:sldId id="427" r:id="rId18"/>
    <p:sldId id="506" r:id="rId19"/>
    <p:sldId id="507" r:id="rId20"/>
    <p:sldId id="508" r:id="rId21"/>
    <p:sldId id="511" r:id="rId22"/>
    <p:sldId id="512" r:id="rId23"/>
    <p:sldId id="513" r:id="rId24"/>
    <p:sldId id="516" r:id="rId25"/>
    <p:sldId id="517" r:id="rId26"/>
    <p:sldId id="518" r:id="rId27"/>
    <p:sldId id="515" r:id="rId28"/>
    <p:sldId id="532" r:id="rId29"/>
    <p:sldId id="533" r:id="rId30"/>
    <p:sldId id="527" r:id="rId31"/>
    <p:sldId id="531" r:id="rId32"/>
    <p:sldId id="523" r:id="rId33"/>
    <p:sldId id="394" r:id="rId34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34">
          <p15:clr>
            <a:srgbClr val="A4A3A4"/>
          </p15:clr>
        </p15:guide>
        <p15:guide id="4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5F5F5F"/>
    <a:srgbClr val="3366FF"/>
    <a:srgbClr val="6699FF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6114" autoAdjust="0"/>
  </p:normalViewPr>
  <p:slideViewPr>
    <p:cSldViewPr snapToGrid="0" snapToObjects="1">
      <p:cViewPr varScale="1">
        <p:scale>
          <a:sx n="112" d="100"/>
          <a:sy n="112" d="100"/>
        </p:scale>
        <p:origin x="-15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376" y="-120"/>
      </p:cViewPr>
      <p:guideLst>
        <p:guide orient="horz" pos="3127"/>
        <p:guide orient="horz" pos="3134"/>
        <p:guide pos="2141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3BD56-7C25-447F-A7D4-11AF90E7AB18}" type="doc">
      <dgm:prSet loTypeId="urn:microsoft.com/office/officeart/2005/8/layout/radial5" loCatId="cycle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61893C2B-AD5E-4C2E-82E4-647FEC21A2BA}">
      <dgm:prSet phldrT="[Текст]" custT="1"/>
      <dgm:spPr/>
      <dgm:t>
        <a:bodyPr/>
        <a:lstStyle/>
        <a:p>
          <a:r>
            <a:rPr lang="ru-RU" sz="1600" b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28</a:t>
          </a:r>
        </a:p>
        <a:p>
          <a:r>
            <a:rPr lang="ru-RU" sz="1600" b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государственных </a:t>
          </a:r>
          <a:r>
            <a:rPr lang="ru-RU" sz="16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инспектора</a:t>
          </a:r>
          <a:endParaRPr lang="ru-RU" sz="16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7B89993-C3D6-4030-91BD-50C7489FAEBC}" type="parTrans" cxnId="{3B3C9D40-F903-47AF-A05C-DA4F6F6E0180}">
      <dgm:prSet/>
      <dgm:spPr/>
      <dgm:t>
        <a:bodyPr/>
        <a:lstStyle/>
        <a:p>
          <a:endParaRPr lang="ru-RU"/>
        </a:p>
      </dgm:t>
    </dgm:pt>
    <dgm:pt modelId="{C40C0BAA-D519-43D5-8201-B4F175F82422}" type="sibTrans" cxnId="{3B3C9D40-F903-47AF-A05C-DA4F6F6E0180}">
      <dgm:prSet/>
      <dgm:spPr/>
      <dgm:t>
        <a:bodyPr/>
        <a:lstStyle/>
        <a:p>
          <a:endParaRPr lang="ru-RU"/>
        </a:p>
      </dgm:t>
    </dgm:pt>
    <dgm:pt modelId="{8B010813-0A31-4B58-B50C-280B063B9446}">
      <dgm:prSet phldrT="[Текст]" custT="1"/>
      <dgm:spPr/>
      <dgm:t>
        <a:bodyPr/>
        <a:lstStyle/>
        <a:p>
          <a:r>
            <a: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Санкт-Петербург</a:t>
          </a:r>
        </a:p>
      </dgm:t>
    </dgm:pt>
    <dgm:pt modelId="{6AE74427-1924-4A6D-971E-720BAEB73F1F}" type="parTrans" cxnId="{1BED3FBA-577B-432C-916B-B13247809034}">
      <dgm:prSet/>
      <dgm:spPr/>
      <dgm:t>
        <a:bodyPr/>
        <a:lstStyle/>
        <a:p>
          <a:endParaRPr lang="ru-RU"/>
        </a:p>
      </dgm:t>
    </dgm:pt>
    <dgm:pt modelId="{381C7029-4C1F-4FF0-8BA2-E9A030953FCF}" type="sibTrans" cxnId="{1BED3FBA-577B-432C-916B-B13247809034}">
      <dgm:prSet/>
      <dgm:spPr/>
      <dgm:t>
        <a:bodyPr/>
        <a:lstStyle/>
        <a:p>
          <a:endParaRPr lang="ru-RU"/>
        </a:p>
      </dgm:t>
    </dgm:pt>
    <dgm:pt modelId="{62CEEDFE-58F6-406F-A386-015E406B8DBF}">
      <dgm:prSet phldrT="[Текст]" custT="1"/>
      <dgm:spPr/>
      <dgm:t>
        <a:bodyPr/>
        <a:lstStyle/>
        <a:p>
          <a:r>
            <a: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Ленинградская область</a:t>
          </a:r>
        </a:p>
      </dgm:t>
    </dgm:pt>
    <dgm:pt modelId="{30E34F03-71A7-4135-88DF-662B19A6A95E}" type="parTrans" cxnId="{19815CDC-BED6-42DE-8696-26A16E949784}">
      <dgm:prSet/>
      <dgm:spPr/>
      <dgm:t>
        <a:bodyPr/>
        <a:lstStyle/>
        <a:p>
          <a:endParaRPr lang="ru-RU"/>
        </a:p>
      </dgm:t>
    </dgm:pt>
    <dgm:pt modelId="{C11E7B5B-4518-4A31-A665-7DEA1AD363DB}" type="sibTrans" cxnId="{19815CDC-BED6-42DE-8696-26A16E949784}">
      <dgm:prSet/>
      <dgm:spPr/>
      <dgm:t>
        <a:bodyPr/>
        <a:lstStyle/>
        <a:p>
          <a:endParaRPr lang="ru-RU"/>
        </a:p>
      </dgm:t>
    </dgm:pt>
    <dgm:pt modelId="{9EDEC643-EC4A-4919-AD53-2BAFBE19D99F}">
      <dgm:prSet phldrT="[Текст]" custT="1"/>
      <dgm:spPr/>
      <dgm:t>
        <a:bodyPr/>
        <a:lstStyle/>
        <a:p>
          <a:r>
            <a: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Псков</a:t>
          </a:r>
        </a:p>
      </dgm:t>
    </dgm:pt>
    <dgm:pt modelId="{B01AF854-FB23-4E4A-89FD-ED97C568ABAE}" type="parTrans" cxnId="{8A95BBDC-8D85-45CF-B3AA-96FD05000CBB}">
      <dgm:prSet/>
      <dgm:spPr/>
      <dgm:t>
        <a:bodyPr/>
        <a:lstStyle/>
        <a:p>
          <a:endParaRPr lang="ru-RU"/>
        </a:p>
      </dgm:t>
    </dgm:pt>
    <dgm:pt modelId="{5A1AD0CB-6157-4ADE-B64D-091807156AAE}" type="sibTrans" cxnId="{8A95BBDC-8D85-45CF-B3AA-96FD05000CBB}">
      <dgm:prSet/>
      <dgm:spPr/>
      <dgm:t>
        <a:bodyPr/>
        <a:lstStyle/>
        <a:p>
          <a:endParaRPr lang="ru-RU"/>
        </a:p>
      </dgm:t>
    </dgm:pt>
    <dgm:pt modelId="{4E7FEBA2-8D70-408D-8354-0E309B3050B6}">
      <dgm:prSet phldrT="[Текст]" custT="1"/>
      <dgm:spPr/>
      <dgm:t>
        <a:bodyPr/>
        <a:lstStyle/>
        <a:p>
          <a:r>
            <a: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Новгород</a:t>
          </a:r>
        </a:p>
      </dgm:t>
    </dgm:pt>
    <dgm:pt modelId="{249AAFDD-1AC6-4B5B-AC6D-C8B42B09E419}" type="parTrans" cxnId="{8A1DAA94-B7B1-4F11-9FF6-D4BD844E2274}">
      <dgm:prSet/>
      <dgm:spPr/>
      <dgm:t>
        <a:bodyPr/>
        <a:lstStyle/>
        <a:p>
          <a:endParaRPr lang="ru-RU"/>
        </a:p>
      </dgm:t>
    </dgm:pt>
    <dgm:pt modelId="{FB54F0EE-E6DF-4738-BEDA-10072F9DF03D}" type="sibTrans" cxnId="{8A1DAA94-B7B1-4F11-9FF6-D4BD844E2274}">
      <dgm:prSet/>
      <dgm:spPr/>
      <dgm:t>
        <a:bodyPr/>
        <a:lstStyle/>
        <a:p>
          <a:endParaRPr lang="ru-RU"/>
        </a:p>
      </dgm:t>
    </dgm:pt>
    <dgm:pt modelId="{4E270B68-CD3C-410F-B23C-90CC5447FA62}">
      <dgm:prSet phldrT="[Текст]"/>
      <dgm:spPr/>
      <dgm:t>
        <a:bodyPr/>
        <a:lstStyle/>
        <a:p>
          <a:endParaRPr lang="ru-RU" dirty="0"/>
        </a:p>
      </dgm:t>
    </dgm:pt>
    <dgm:pt modelId="{6252177C-B1B1-4E42-A678-5ED816144700}" type="parTrans" cxnId="{00453A30-ACFD-4CF2-9875-E040CD75C304}">
      <dgm:prSet/>
      <dgm:spPr/>
      <dgm:t>
        <a:bodyPr/>
        <a:lstStyle/>
        <a:p>
          <a:endParaRPr lang="ru-RU"/>
        </a:p>
      </dgm:t>
    </dgm:pt>
    <dgm:pt modelId="{8105BF78-9DC9-48F9-8712-8F6BE6BF0D8F}" type="sibTrans" cxnId="{00453A30-ACFD-4CF2-9875-E040CD75C304}">
      <dgm:prSet/>
      <dgm:spPr/>
      <dgm:t>
        <a:bodyPr/>
        <a:lstStyle/>
        <a:p>
          <a:endParaRPr lang="ru-RU"/>
        </a:p>
      </dgm:t>
    </dgm:pt>
    <dgm:pt modelId="{132C9E7C-3CDF-4D64-A86A-E5ADC5B203FE}">
      <dgm:prSet phldrT="[Текст]" custT="1"/>
      <dgm:spPr/>
      <dgm:t>
        <a:bodyPr/>
        <a:lstStyle/>
        <a:p>
          <a:r>
            <a: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Вологда</a:t>
          </a:r>
        </a:p>
      </dgm:t>
    </dgm:pt>
    <dgm:pt modelId="{C27926A5-EBED-4B5F-B9AE-CDB0EF22F0CD}" type="parTrans" cxnId="{6F1B496C-7E3E-46C0-9994-23B825F7FCC4}">
      <dgm:prSet/>
      <dgm:spPr/>
      <dgm:t>
        <a:bodyPr/>
        <a:lstStyle/>
        <a:p>
          <a:endParaRPr lang="ru-RU"/>
        </a:p>
      </dgm:t>
    </dgm:pt>
    <dgm:pt modelId="{9ABA3C84-1DBF-4FAC-8A20-315829B0D40D}" type="sibTrans" cxnId="{6F1B496C-7E3E-46C0-9994-23B825F7FCC4}">
      <dgm:prSet/>
      <dgm:spPr/>
      <dgm:t>
        <a:bodyPr/>
        <a:lstStyle/>
        <a:p>
          <a:endParaRPr lang="ru-RU"/>
        </a:p>
      </dgm:t>
    </dgm:pt>
    <dgm:pt modelId="{F306A34A-AB20-49F6-9F94-45E2711E9B06}">
      <dgm:prSet phldrT="[Текст]" custT="1"/>
      <dgm:spPr/>
      <dgm:t>
        <a:bodyPr/>
        <a:lstStyle/>
        <a:p>
          <a:r>
            <a: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Мурманск</a:t>
          </a:r>
        </a:p>
      </dgm:t>
    </dgm:pt>
    <dgm:pt modelId="{25DB7285-091A-4834-A59B-2A3CAB79FC42}" type="parTrans" cxnId="{CEBDD64B-044C-436D-9BBC-9AF77B5085EE}">
      <dgm:prSet/>
      <dgm:spPr/>
      <dgm:t>
        <a:bodyPr/>
        <a:lstStyle/>
        <a:p>
          <a:endParaRPr lang="ru-RU"/>
        </a:p>
      </dgm:t>
    </dgm:pt>
    <dgm:pt modelId="{900D9625-4185-42C0-AA6A-F52B889DD64C}" type="sibTrans" cxnId="{CEBDD64B-044C-436D-9BBC-9AF77B5085EE}">
      <dgm:prSet/>
      <dgm:spPr/>
      <dgm:t>
        <a:bodyPr/>
        <a:lstStyle/>
        <a:p>
          <a:endParaRPr lang="ru-RU"/>
        </a:p>
      </dgm:t>
    </dgm:pt>
    <dgm:pt modelId="{926A7643-BAAC-464D-96D9-56BDC82D8D6A}">
      <dgm:prSet phldrT="[Текст]" custT="1"/>
      <dgm:spPr/>
      <dgm:t>
        <a:bodyPr/>
        <a:lstStyle/>
        <a:p>
          <a:r>
            <a: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Архангельск</a:t>
          </a:r>
        </a:p>
      </dgm:t>
    </dgm:pt>
    <dgm:pt modelId="{9CEEF2A5-7060-4627-B0C4-3108497DE50B}" type="parTrans" cxnId="{DFCA5F67-9860-4C88-884A-5926AF6C404B}">
      <dgm:prSet/>
      <dgm:spPr/>
      <dgm:t>
        <a:bodyPr/>
        <a:lstStyle/>
        <a:p>
          <a:endParaRPr lang="ru-RU"/>
        </a:p>
      </dgm:t>
    </dgm:pt>
    <dgm:pt modelId="{A090F347-4092-40FD-84C0-78A45267FF27}" type="sibTrans" cxnId="{DFCA5F67-9860-4C88-884A-5926AF6C404B}">
      <dgm:prSet/>
      <dgm:spPr/>
      <dgm:t>
        <a:bodyPr/>
        <a:lstStyle/>
        <a:p>
          <a:endParaRPr lang="ru-RU"/>
        </a:p>
      </dgm:t>
    </dgm:pt>
    <dgm:pt modelId="{E2142B13-82C1-4022-B50A-540DDF50F6CC}">
      <dgm:prSet phldrT="[Текст]" custT="1"/>
      <dgm:spPr/>
      <dgm:t>
        <a:bodyPr/>
        <a:lstStyle/>
        <a:p>
          <a:r>
            <a: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Карелия</a:t>
          </a:r>
        </a:p>
      </dgm:t>
    </dgm:pt>
    <dgm:pt modelId="{2F81FBAE-70A9-4C99-8CBE-A71E187505C3}" type="parTrans" cxnId="{89A843E8-398E-4126-8129-9CD2801EE313}">
      <dgm:prSet/>
      <dgm:spPr/>
      <dgm:t>
        <a:bodyPr/>
        <a:lstStyle/>
        <a:p>
          <a:endParaRPr lang="ru-RU"/>
        </a:p>
      </dgm:t>
    </dgm:pt>
    <dgm:pt modelId="{B8232B50-E47E-409A-8D54-E4266CE842BE}" type="sibTrans" cxnId="{89A843E8-398E-4126-8129-9CD2801EE313}">
      <dgm:prSet/>
      <dgm:spPr/>
      <dgm:t>
        <a:bodyPr/>
        <a:lstStyle/>
        <a:p>
          <a:endParaRPr lang="ru-RU"/>
        </a:p>
      </dgm:t>
    </dgm:pt>
    <dgm:pt modelId="{63E0F131-6746-48D7-9850-F581C12EE90D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Калининград</a:t>
          </a:r>
          <a:endParaRPr lang="ru-RU" sz="1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ABE442-0B34-420C-92DD-A17576B6C9A4}" type="parTrans" cxnId="{33FAAE42-2F97-4021-A2E8-4C8CDA465293}">
      <dgm:prSet/>
      <dgm:spPr/>
      <dgm:t>
        <a:bodyPr/>
        <a:lstStyle/>
        <a:p>
          <a:endParaRPr lang="ru-RU"/>
        </a:p>
      </dgm:t>
    </dgm:pt>
    <dgm:pt modelId="{2081F194-560C-43E5-954D-D1F28A9AB330}" type="sibTrans" cxnId="{33FAAE42-2F97-4021-A2E8-4C8CDA465293}">
      <dgm:prSet/>
      <dgm:spPr/>
      <dgm:t>
        <a:bodyPr/>
        <a:lstStyle/>
        <a:p>
          <a:endParaRPr lang="ru-RU"/>
        </a:p>
      </dgm:t>
    </dgm:pt>
    <dgm:pt modelId="{8F4FEB73-8306-483B-8087-1D6CFD479113}" type="pres">
      <dgm:prSet presAssocID="{5633BD56-7C25-447F-A7D4-11AF90E7AB1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EE8E90-5E5D-405D-A30D-D5990149380E}" type="pres">
      <dgm:prSet presAssocID="{61893C2B-AD5E-4C2E-82E4-647FEC21A2BA}" presName="centerShape" presStyleLbl="node0" presStyleIdx="0" presStyleCnt="1" custScaleX="145699" custScaleY="141269"/>
      <dgm:spPr/>
      <dgm:t>
        <a:bodyPr/>
        <a:lstStyle/>
        <a:p>
          <a:endParaRPr lang="ru-RU"/>
        </a:p>
      </dgm:t>
    </dgm:pt>
    <dgm:pt modelId="{C68270AB-FDFB-4C7F-BA6A-77AAD9598D6B}" type="pres">
      <dgm:prSet presAssocID="{6AE74427-1924-4A6D-971E-720BAEB73F1F}" presName="parTrans" presStyleLbl="sibTrans2D1" presStyleIdx="0" presStyleCnt="9"/>
      <dgm:spPr/>
      <dgm:t>
        <a:bodyPr/>
        <a:lstStyle/>
        <a:p>
          <a:endParaRPr lang="ru-RU"/>
        </a:p>
      </dgm:t>
    </dgm:pt>
    <dgm:pt modelId="{5DC36DB1-2082-4B00-A6C3-80A87C29AD0E}" type="pres">
      <dgm:prSet presAssocID="{6AE74427-1924-4A6D-971E-720BAEB73F1F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47F2C5C3-CAFF-4728-855B-C80A30BB8FA0}" type="pres">
      <dgm:prSet presAssocID="{8B010813-0A31-4B58-B50C-280B063B9446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A48498-683A-4612-988A-DEC208C2F404}" type="pres">
      <dgm:prSet presAssocID="{30E34F03-71A7-4135-88DF-662B19A6A95E}" presName="parTrans" presStyleLbl="sibTrans2D1" presStyleIdx="1" presStyleCnt="9"/>
      <dgm:spPr/>
      <dgm:t>
        <a:bodyPr/>
        <a:lstStyle/>
        <a:p>
          <a:endParaRPr lang="ru-RU"/>
        </a:p>
      </dgm:t>
    </dgm:pt>
    <dgm:pt modelId="{BE49F6DD-98F6-436A-8CC5-5AC479CDE6C0}" type="pres">
      <dgm:prSet presAssocID="{30E34F03-71A7-4135-88DF-662B19A6A95E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44C2E180-DF14-469A-A63C-397831374D47}" type="pres">
      <dgm:prSet presAssocID="{62CEEDFE-58F6-406F-A386-015E406B8DB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56D6E-33AC-428E-B645-A3B4B7422ED1}" type="pres">
      <dgm:prSet presAssocID="{B01AF854-FB23-4E4A-89FD-ED97C568ABAE}" presName="parTrans" presStyleLbl="sibTrans2D1" presStyleIdx="2" presStyleCnt="9"/>
      <dgm:spPr/>
      <dgm:t>
        <a:bodyPr/>
        <a:lstStyle/>
        <a:p>
          <a:endParaRPr lang="ru-RU"/>
        </a:p>
      </dgm:t>
    </dgm:pt>
    <dgm:pt modelId="{68073392-97CC-4065-B74C-EE4519C386F5}" type="pres">
      <dgm:prSet presAssocID="{B01AF854-FB23-4E4A-89FD-ED97C568ABAE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18078C3D-404A-4EC5-9DAA-645D7C9BA380}" type="pres">
      <dgm:prSet presAssocID="{9EDEC643-EC4A-4919-AD53-2BAFBE19D99F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5A902-09D4-4EB6-A0C3-A448A164B1D0}" type="pres">
      <dgm:prSet presAssocID="{249AAFDD-1AC6-4B5B-AC6D-C8B42B09E419}" presName="parTrans" presStyleLbl="sibTrans2D1" presStyleIdx="3" presStyleCnt="9"/>
      <dgm:spPr/>
      <dgm:t>
        <a:bodyPr/>
        <a:lstStyle/>
        <a:p>
          <a:endParaRPr lang="ru-RU"/>
        </a:p>
      </dgm:t>
    </dgm:pt>
    <dgm:pt modelId="{C29978FF-03B9-44A5-A5EB-59C0B2F914C2}" type="pres">
      <dgm:prSet presAssocID="{249AAFDD-1AC6-4B5B-AC6D-C8B42B09E419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A2473514-6880-413D-8156-095D0A85C358}" type="pres">
      <dgm:prSet presAssocID="{4E7FEBA2-8D70-408D-8354-0E309B3050B6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A2094B-DCC3-475F-8859-1A7D8BF848FF}" type="pres">
      <dgm:prSet presAssocID="{C27926A5-EBED-4B5F-B9AE-CDB0EF22F0CD}" presName="parTrans" presStyleLbl="sibTrans2D1" presStyleIdx="4" presStyleCnt="9"/>
      <dgm:spPr/>
      <dgm:t>
        <a:bodyPr/>
        <a:lstStyle/>
        <a:p>
          <a:endParaRPr lang="ru-RU"/>
        </a:p>
      </dgm:t>
    </dgm:pt>
    <dgm:pt modelId="{4708F821-3CB4-4128-BC8E-17156A1B00AF}" type="pres">
      <dgm:prSet presAssocID="{C27926A5-EBED-4B5F-B9AE-CDB0EF22F0CD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66652607-0F96-49B0-95CB-EDA9ECBDC851}" type="pres">
      <dgm:prSet presAssocID="{132C9E7C-3CDF-4D64-A86A-E5ADC5B203FE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536FF9-B45F-42F2-B943-E105A6433D98}" type="pres">
      <dgm:prSet presAssocID="{25DB7285-091A-4834-A59B-2A3CAB79FC42}" presName="parTrans" presStyleLbl="sibTrans2D1" presStyleIdx="5" presStyleCnt="9"/>
      <dgm:spPr/>
      <dgm:t>
        <a:bodyPr/>
        <a:lstStyle/>
        <a:p>
          <a:endParaRPr lang="ru-RU"/>
        </a:p>
      </dgm:t>
    </dgm:pt>
    <dgm:pt modelId="{640BB59F-C702-4D86-8B1C-05FA9B544DDC}" type="pres">
      <dgm:prSet presAssocID="{25DB7285-091A-4834-A59B-2A3CAB79FC42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A9315754-D840-4F59-9339-7142247AFA8A}" type="pres">
      <dgm:prSet presAssocID="{F306A34A-AB20-49F6-9F94-45E2711E9B06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7C44F8-1F3B-4F65-AB15-EC149C5E56DF}" type="pres">
      <dgm:prSet presAssocID="{9CEEF2A5-7060-4627-B0C4-3108497DE50B}" presName="parTrans" presStyleLbl="sibTrans2D1" presStyleIdx="6" presStyleCnt="9"/>
      <dgm:spPr/>
      <dgm:t>
        <a:bodyPr/>
        <a:lstStyle/>
        <a:p>
          <a:endParaRPr lang="ru-RU"/>
        </a:p>
      </dgm:t>
    </dgm:pt>
    <dgm:pt modelId="{FF1F19ED-B5B5-4923-A940-04793D5A2A70}" type="pres">
      <dgm:prSet presAssocID="{9CEEF2A5-7060-4627-B0C4-3108497DE50B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668B2480-1B8A-4FB7-9150-225D5DB6290C}" type="pres">
      <dgm:prSet presAssocID="{926A7643-BAAC-464D-96D9-56BDC82D8D6A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3BD79-844B-46B5-85CF-047728129851}" type="pres">
      <dgm:prSet presAssocID="{2F81FBAE-70A9-4C99-8CBE-A71E187505C3}" presName="parTrans" presStyleLbl="sibTrans2D1" presStyleIdx="7" presStyleCnt="9"/>
      <dgm:spPr/>
      <dgm:t>
        <a:bodyPr/>
        <a:lstStyle/>
        <a:p>
          <a:endParaRPr lang="ru-RU"/>
        </a:p>
      </dgm:t>
    </dgm:pt>
    <dgm:pt modelId="{9032626E-0A1A-4CE8-BAE9-27C772C6D43C}" type="pres">
      <dgm:prSet presAssocID="{2F81FBAE-70A9-4C99-8CBE-A71E187505C3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E1132A9C-147B-47E3-A5E1-D778A9995EC4}" type="pres">
      <dgm:prSet presAssocID="{E2142B13-82C1-4022-B50A-540DDF50F6CC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8E7380-0099-4BB9-B088-E69B3BC31396}" type="pres">
      <dgm:prSet presAssocID="{9FABE442-0B34-420C-92DD-A17576B6C9A4}" presName="parTrans" presStyleLbl="sibTrans2D1" presStyleIdx="8" presStyleCnt="9"/>
      <dgm:spPr/>
      <dgm:t>
        <a:bodyPr/>
        <a:lstStyle/>
        <a:p>
          <a:endParaRPr lang="ru-RU"/>
        </a:p>
      </dgm:t>
    </dgm:pt>
    <dgm:pt modelId="{3DF6C9C1-776D-4CC0-AC0A-B24E83FBB188}" type="pres">
      <dgm:prSet presAssocID="{9FABE442-0B34-420C-92DD-A17576B6C9A4}" presName="connectorText" presStyleLbl="sibTrans2D1" presStyleIdx="8" presStyleCnt="9"/>
      <dgm:spPr/>
      <dgm:t>
        <a:bodyPr/>
        <a:lstStyle/>
        <a:p>
          <a:endParaRPr lang="ru-RU"/>
        </a:p>
      </dgm:t>
    </dgm:pt>
    <dgm:pt modelId="{CA97E39F-D85B-41D0-9E2F-0BAB98242494}" type="pres">
      <dgm:prSet presAssocID="{63E0F131-6746-48D7-9850-F581C12EE90D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2656BC-7068-4DE9-A66A-34AAF74454E0}" type="presOf" srcId="{4E7FEBA2-8D70-408D-8354-0E309B3050B6}" destId="{A2473514-6880-413D-8156-095D0A85C358}" srcOrd="0" destOrd="0" presId="urn:microsoft.com/office/officeart/2005/8/layout/radial5"/>
    <dgm:cxn modelId="{E9EDA51D-90F8-4D87-9400-73624A72D708}" type="presOf" srcId="{F306A34A-AB20-49F6-9F94-45E2711E9B06}" destId="{A9315754-D840-4F59-9339-7142247AFA8A}" srcOrd="0" destOrd="0" presId="urn:microsoft.com/office/officeart/2005/8/layout/radial5"/>
    <dgm:cxn modelId="{2949F9D3-FB2E-47EE-A82A-9298ED302672}" type="presOf" srcId="{249AAFDD-1AC6-4B5B-AC6D-C8B42B09E419}" destId="{C29978FF-03B9-44A5-A5EB-59C0B2F914C2}" srcOrd="1" destOrd="0" presId="urn:microsoft.com/office/officeart/2005/8/layout/radial5"/>
    <dgm:cxn modelId="{BE3DA824-EAA0-4C06-BA96-60D8B9297E4A}" type="presOf" srcId="{6AE74427-1924-4A6D-971E-720BAEB73F1F}" destId="{5DC36DB1-2082-4B00-A6C3-80A87C29AD0E}" srcOrd="1" destOrd="0" presId="urn:microsoft.com/office/officeart/2005/8/layout/radial5"/>
    <dgm:cxn modelId="{8F3D9BC0-B86F-4BB3-B90C-3228F0079D02}" type="presOf" srcId="{62CEEDFE-58F6-406F-A386-015E406B8DBF}" destId="{44C2E180-DF14-469A-A63C-397831374D47}" srcOrd="0" destOrd="0" presId="urn:microsoft.com/office/officeart/2005/8/layout/radial5"/>
    <dgm:cxn modelId="{12B37983-A1CA-4A2C-BCD9-BC17701F61C6}" type="presOf" srcId="{C27926A5-EBED-4B5F-B9AE-CDB0EF22F0CD}" destId="{34A2094B-DCC3-475F-8859-1A7D8BF848FF}" srcOrd="0" destOrd="0" presId="urn:microsoft.com/office/officeart/2005/8/layout/radial5"/>
    <dgm:cxn modelId="{DFCA5F67-9860-4C88-884A-5926AF6C404B}" srcId="{61893C2B-AD5E-4C2E-82E4-647FEC21A2BA}" destId="{926A7643-BAAC-464D-96D9-56BDC82D8D6A}" srcOrd="6" destOrd="0" parTransId="{9CEEF2A5-7060-4627-B0C4-3108497DE50B}" sibTransId="{A090F347-4092-40FD-84C0-78A45267FF27}"/>
    <dgm:cxn modelId="{7EAF4A82-1716-4CF3-8F84-659FF0D39A58}" type="presOf" srcId="{E2142B13-82C1-4022-B50A-540DDF50F6CC}" destId="{E1132A9C-147B-47E3-A5E1-D778A9995EC4}" srcOrd="0" destOrd="0" presId="urn:microsoft.com/office/officeart/2005/8/layout/radial5"/>
    <dgm:cxn modelId="{19815CDC-BED6-42DE-8696-26A16E949784}" srcId="{61893C2B-AD5E-4C2E-82E4-647FEC21A2BA}" destId="{62CEEDFE-58F6-406F-A386-015E406B8DBF}" srcOrd="1" destOrd="0" parTransId="{30E34F03-71A7-4135-88DF-662B19A6A95E}" sibTransId="{C11E7B5B-4518-4A31-A665-7DEA1AD363DB}"/>
    <dgm:cxn modelId="{D937B93E-CCE3-45FE-B0CA-A2D5FD6409CF}" type="presOf" srcId="{6AE74427-1924-4A6D-971E-720BAEB73F1F}" destId="{C68270AB-FDFB-4C7F-BA6A-77AAD9598D6B}" srcOrd="0" destOrd="0" presId="urn:microsoft.com/office/officeart/2005/8/layout/radial5"/>
    <dgm:cxn modelId="{E056BD08-0648-40EA-B3EF-7EA1C9467F9F}" type="presOf" srcId="{30E34F03-71A7-4135-88DF-662B19A6A95E}" destId="{BE49F6DD-98F6-436A-8CC5-5AC479CDE6C0}" srcOrd="1" destOrd="0" presId="urn:microsoft.com/office/officeart/2005/8/layout/radial5"/>
    <dgm:cxn modelId="{597DD080-DC27-415A-B6EF-E6D102F4F709}" type="presOf" srcId="{2F81FBAE-70A9-4C99-8CBE-A71E187505C3}" destId="{D923BD79-844B-46B5-85CF-047728129851}" srcOrd="0" destOrd="0" presId="urn:microsoft.com/office/officeart/2005/8/layout/radial5"/>
    <dgm:cxn modelId="{CEBDD64B-044C-436D-9BBC-9AF77B5085EE}" srcId="{61893C2B-AD5E-4C2E-82E4-647FEC21A2BA}" destId="{F306A34A-AB20-49F6-9F94-45E2711E9B06}" srcOrd="5" destOrd="0" parTransId="{25DB7285-091A-4834-A59B-2A3CAB79FC42}" sibTransId="{900D9625-4185-42C0-AA6A-F52B889DD64C}"/>
    <dgm:cxn modelId="{3CAFD63D-6656-4D79-A515-25EE631F1F8F}" type="presOf" srcId="{B01AF854-FB23-4E4A-89FD-ED97C568ABAE}" destId="{68073392-97CC-4065-B74C-EE4519C386F5}" srcOrd="1" destOrd="0" presId="urn:microsoft.com/office/officeart/2005/8/layout/radial5"/>
    <dgm:cxn modelId="{A5D5B77B-5460-4B86-92F0-39F08BE96A34}" type="presOf" srcId="{30E34F03-71A7-4135-88DF-662B19A6A95E}" destId="{9DA48498-683A-4612-988A-DEC208C2F404}" srcOrd="0" destOrd="0" presId="urn:microsoft.com/office/officeart/2005/8/layout/radial5"/>
    <dgm:cxn modelId="{3341041B-830D-4EC4-A0C3-ADBCB5380A65}" type="presOf" srcId="{132C9E7C-3CDF-4D64-A86A-E5ADC5B203FE}" destId="{66652607-0F96-49B0-95CB-EDA9ECBDC851}" srcOrd="0" destOrd="0" presId="urn:microsoft.com/office/officeart/2005/8/layout/radial5"/>
    <dgm:cxn modelId="{33FAAE42-2F97-4021-A2E8-4C8CDA465293}" srcId="{61893C2B-AD5E-4C2E-82E4-647FEC21A2BA}" destId="{63E0F131-6746-48D7-9850-F581C12EE90D}" srcOrd="8" destOrd="0" parTransId="{9FABE442-0B34-420C-92DD-A17576B6C9A4}" sibTransId="{2081F194-560C-43E5-954D-D1F28A9AB330}"/>
    <dgm:cxn modelId="{2B9C854E-E826-4AB7-91E9-91528D050436}" type="presOf" srcId="{25DB7285-091A-4834-A59B-2A3CAB79FC42}" destId="{8F536FF9-B45F-42F2-B943-E105A6433D98}" srcOrd="0" destOrd="0" presId="urn:microsoft.com/office/officeart/2005/8/layout/radial5"/>
    <dgm:cxn modelId="{6F1B496C-7E3E-46C0-9994-23B825F7FCC4}" srcId="{61893C2B-AD5E-4C2E-82E4-647FEC21A2BA}" destId="{132C9E7C-3CDF-4D64-A86A-E5ADC5B203FE}" srcOrd="4" destOrd="0" parTransId="{C27926A5-EBED-4B5F-B9AE-CDB0EF22F0CD}" sibTransId="{9ABA3C84-1DBF-4FAC-8A20-315829B0D40D}"/>
    <dgm:cxn modelId="{89A843E8-398E-4126-8129-9CD2801EE313}" srcId="{61893C2B-AD5E-4C2E-82E4-647FEC21A2BA}" destId="{E2142B13-82C1-4022-B50A-540DDF50F6CC}" srcOrd="7" destOrd="0" parTransId="{2F81FBAE-70A9-4C99-8CBE-A71E187505C3}" sibTransId="{B8232B50-E47E-409A-8D54-E4266CE842BE}"/>
    <dgm:cxn modelId="{884DC62A-43FD-47EB-8BE5-828AE02AA68F}" type="presOf" srcId="{9EDEC643-EC4A-4919-AD53-2BAFBE19D99F}" destId="{18078C3D-404A-4EC5-9DAA-645D7C9BA380}" srcOrd="0" destOrd="0" presId="urn:microsoft.com/office/officeart/2005/8/layout/radial5"/>
    <dgm:cxn modelId="{685C9891-5F51-4814-BE7B-E95C1F824F11}" type="presOf" srcId="{5633BD56-7C25-447F-A7D4-11AF90E7AB18}" destId="{8F4FEB73-8306-483B-8087-1D6CFD479113}" srcOrd="0" destOrd="0" presId="urn:microsoft.com/office/officeart/2005/8/layout/radial5"/>
    <dgm:cxn modelId="{42D67098-9712-4599-AAD6-EE5A3BE73039}" type="presOf" srcId="{63E0F131-6746-48D7-9850-F581C12EE90D}" destId="{CA97E39F-D85B-41D0-9E2F-0BAB98242494}" srcOrd="0" destOrd="0" presId="urn:microsoft.com/office/officeart/2005/8/layout/radial5"/>
    <dgm:cxn modelId="{7BDFDE9D-EC5A-43F7-9ED3-105F09A8E7B7}" type="presOf" srcId="{C27926A5-EBED-4B5F-B9AE-CDB0EF22F0CD}" destId="{4708F821-3CB4-4128-BC8E-17156A1B00AF}" srcOrd="1" destOrd="0" presId="urn:microsoft.com/office/officeart/2005/8/layout/radial5"/>
    <dgm:cxn modelId="{BBB52153-1CE0-4A74-81CD-F94B567FBA36}" type="presOf" srcId="{25DB7285-091A-4834-A59B-2A3CAB79FC42}" destId="{640BB59F-C702-4D86-8B1C-05FA9B544DDC}" srcOrd="1" destOrd="0" presId="urn:microsoft.com/office/officeart/2005/8/layout/radial5"/>
    <dgm:cxn modelId="{8A95BBDC-8D85-45CF-B3AA-96FD05000CBB}" srcId="{61893C2B-AD5E-4C2E-82E4-647FEC21A2BA}" destId="{9EDEC643-EC4A-4919-AD53-2BAFBE19D99F}" srcOrd="2" destOrd="0" parTransId="{B01AF854-FB23-4E4A-89FD-ED97C568ABAE}" sibTransId="{5A1AD0CB-6157-4ADE-B64D-091807156AAE}"/>
    <dgm:cxn modelId="{3B3C9D40-F903-47AF-A05C-DA4F6F6E0180}" srcId="{5633BD56-7C25-447F-A7D4-11AF90E7AB18}" destId="{61893C2B-AD5E-4C2E-82E4-647FEC21A2BA}" srcOrd="0" destOrd="0" parTransId="{37B89993-C3D6-4030-91BD-50C7489FAEBC}" sibTransId="{C40C0BAA-D519-43D5-8201-B4F175F82422}"/>
    <dgm:cxn modelId="{0047B1B3-9BB8-4A71-B641-63217398FE0B}" type="presOf" srcId="{2F81FBAE-70A9-4C99-8CBE-A71E187505C3}" destId="{9032626E-0A1A-4CE8-BAE9-27C772C6D43C}" srcOrd="1" destOrd="0" presId="urn:microsoft.com/office/officeart/2005/8/layout/radial5"/>
    <dgm:cxn modelId="{7B77FDD6-E474-4266-B952-8A3128098BF8}" type="presOf" srcId="{9FABE442-0B34-420C-92DD-A17576B6C9A4}" destId="{3DF6C9C1-776D-4CC0-AC0A-B24E83FBB188}" srcOrd="1" destOrd="0" presId="urn:microsoft.com/office/officeart/2005/8/layout/radial5"/>
    <dgm:cxn modelId="{00453A30-ACFD-4CF2-9875-E040CD75C304}" srcId="{5633BD56-7C25-447F-A7D4-11AF90E7AB18}" destId="{4E270B68-CD3C-410F-B23C-90CC5447FA62}" srcOrd="1" destOrd="0" parTransId="{6252177C-B1B1-4E42-A678-5ED816144700}" sibTransId="{8105BF78-9DC9-48F9-8712-8F6BE6BF0D8F}"/>
    <dgm:cxn modelId="{1BED3FBA-577B-432C-916B-B13247809034}" srcId="{61893C2B-AD5E-4C2E-82E4-647FEC21A2BA}" destId="{8B010813-0A31-4B58-B50C-280B063B9446}" srcOrd="0" destOrd="0" parTransId="{6AE74427-1924-4A6D-971E-720BAEB73F1F}" sibTransId="{381C7029-4C1F-4FF0-8BA2-E9A030953FCF}"/>
    <dgm:cxn modelId="{E59AFBF1-D9E7-4B6B-B3F0-89D07F91DC50}" type="presOf" srcId="{9CEEF2A5-7060-4627-B0C4-3108497DE50B}" destId="{FF1F19ED-B5B5-4923-A940-04793D5A2A70}" srcOrd="1" destOrd="0" presId="urn:microsoft.com/office/officeart/2005/8/layout/radial5"/>
    <dgm:cxn modelId="{7AE39E8B-DA77-422D-AE02-C2E2F9946F18}" type="presOf" srcId="{8B010813-0A31-4B58-B50C-280B063B9446}" destId="{47F2C5C3-CAFF-4728-855B-C80A30BB8FA0}" srcOrd="0" destOrd="0" presId="urn:microsoft.com/office/officeart/2005/8/layout/radial5"/>
    <dgm:cxn modelId="{8B40A4E9-7E03-4304-A4AC-99BA214C1046}" type="presOf" srcId="{9FABE442-0B34-420C-92DD-A17576B6C9A4}" destId="{CA8E7380-0099-4BB9-B088-E69B3BC31396}" srcOrd="0" destOrd="0" presId="urn:microsoft.com/office/officeart/2005/8/layout/radial5"/>
    <dgm:cxn modelId="{1842F9E6-1F0B-46BA-A9AE-E33FF766E5EE}" type="presOf" srcId="{61893C2B-AD5E-4C2E-82E4-647FEC21A2BA}" destId="{9DEE8E90-5E5D-405D-A30D-D5990149380E}" srcOrd="0" destOrd="0" presId="urn:microsoft.com/office/officeart/2005/8/layout/radial5"/>
    <dgm:cxn modelId="{CB65B522-F3F1-4AF3-AF3A-06398DC7F93C}" type="presOf" srcId="{B01AF854-FB23-4E4A-89FD-ED97C568ABAE}" destId="{68956D6E-33AC-428E-B645-A3B4B7422ED1}" srcOrd="0" destOrd="0" presId="urn:microsoft.com/office/officeart/2005/8/layout/radial5"/>
    <dgm:cxn modelId="{FD4F5791-F9D2-4FAA-93F2-A09D1CCB6CCC}" type="presOf" srcId="{249AAFDD-1AC6-4B5B-AC6D-C8B42B09E419}" destId="{A935A902-09D4-4EB6-A0C3-A448A164B1D0}" srcOrd="0" destOrd="0" presId="urn:microsoft.com/office/officeart/2005/8/layout/radial5"/>
    <dgm:cxn modelId="{BAD72D21-280A-4009-80F3-6C6CB23275FD}" type="presOf" srcId="{9CEEF2A5-7060-4627-B0C4-3108497DE50B}" destId="{527C44F8-1F3B-4F65-AB15-EC149C5E56DF}" srcOrd="0" destOrd="0" presId="urn:microsoft.com/office/officeart/2005/8/layout/radial5"/>
    <dgm:cxn modelId="{8A1DAA94-B7B1-4F11-9FF6-D4BD844E2274}" srcId="{61893C2B-AD5E-4C2E-82E4-647FEC21A2BA}" destId="{4E7FEBA2-8D70-408D-8354-0E309B3050B6}" srcOrd="3" destOrd="0" parTransId="{249AAFDD-1AC6-4B5B-AC6D-C8B42B09E419}" sibTransId="{FB54F0EE-E6DF-4738-BEDA-10072F9DF03D}"/>
    <dgm:cxn modelId="{E2F1092A-2BD3-4A3E-871E-B91B88347C32}" type="presOf" srcId="{926A7643-BAAC-464D-96D9-56BDC82D8D6A}" destId="{668B2480-1B8A-4FB7-9150-225D5DB6290C}" srcOrd="0" destOrd="0" presId="urn:microsoft.com/office/officeart/2005/8/layout/radial5"/>
    <dgm:cxn modelId="{1FD85FAE-B067-432C-9EE9-7E70F532837C}" type="presParOf" srcId="{8F4FEB73-8306-483B-8087-1D6CFD479113}" destId="{9DEE8E90-5E5D-405D-A30D-D5990149380E}" srcOrd="0" destOrd="0" presId="urn:microsoft.com/office/officeart/2005/8/layout/radial5"/>
    <dgm:cxn modelId="{DB814D2D-1F23-4640-8C0E-936E323F25EF}" type="presParOf" srcId="{8F4FEB73-8306-483B-8087-1D6CFD479113}" destId="{C68270AB-FDFB-4C7F-BA6A-77AAD9598D6B}" srcOrd="1" destOrd="0" presId="urn:microsoft.com/office/officeart/2005/8/layout/radial5"/>
    <dgm:cxn modelId="{B0C2FF87-DE37-4E22-BF4D-FD57A5180946}" type="presParOf" srcId="{C68270AB-FDFB-4C7F-BA6A-77AAD9598D6B}" destId="{5DC36DB1-2082-4B00-A6C3-80A87C29AD0E}" srcOrd="0" destOrd="0" presId="urn:microsoft.com/office/officeart/2005/8/layout/radial5"/>
    <dgm:cxn modelId="{F5B5B6A3-49DA-4026-A891-6E504F66C1EB}" type="presParOf" srcId="{8F4FEB73-8306-483B-8087-1D6CFD479113}" destId="{47F2C5C3-CAFF-4728-855B-C80A30BB8FA0}" srcOrd="2" destOrd="0" presId="urn:microsoft.com/office/officeart/2005/8/layout/radial5"/>
    <dgm:cxn modelId="{9FC367A3-DA9A-4A04-A4CD-9B130CF5478A}" type="presParOf" srcId="{8F4FEB73-8306-483B-8087-1D6CFD479113}" destId="{9DA48498-683A-4612-988A-DEC208C2F404}" srcOrd="3" destOrd="0" presId="urn:microsoft.com/office/officeart/2005/8/layout/radial5"/>
    <dgm:cxn modelId="{521ED8DC-6997-45FA-8FF5-F3AA89B01CD8}" type="presParOf" srcId="{9DA48498-683A-4612-988A-DEC208C2F404}" destId="{BE49F6DD-98F6-436A-8CC5-5AC479CDE6C0}" srcOrd="0" destOrd="0" presId="urn:microsoft.com/office/officeart/2005/8/layout/radial5"/>
    <dgm:cxn modelId="{0B4D548D-3FE7-4AA1-80E4-81905BB9F28A}" type="presParOf" srcId="{8F4FEB73-8306-483B-8087-1D6CFD479113}" destId="{44C2E180-DF14-469A-A63C-397831374D47}" srcOrd="4" destOrd="0" presId="urn:microsoft.com/office/officeart/2005/8/layout/radial5"/>
    <dgm:cxn modelId="{CBA5BE65-142A-479E-910E-5421EE23AC7B}" type="presParOf" srcId="{8F4FEB73-8306-483B-8087-1D6CFD479113}" destId="{68956D6E-33AC-428E-B645-A3B4B7422ED1}" srcOrd="5" destOrd="0" presId="urn:microsoft.com/office/officeart/2005/8/layout/radial5"/>
    <dgm:cxn modelId="{CA7D9283-EEA1-4B1D-9B1A-EF90B1199C8E}" type="presParOf" srcId="{68956D6E-33AC-428E-B645-A3B4B7422ED1}" destId="{68073392-97CC-4065-B74C-EE4519C386F5}" srcOrd="0" destOrd="0" presId="urn:microsoft.com/office/officeart/2005/8/layout/radial5"/>
    <dgm:cxn modelId="{1D7BF07F-1860-466B-A426-DF7E190B5D33}" type="presParOf" srcId="{8F4FEB73-8306-483B-8087-1D6CFD479113}" destId="{18078C3D-404A-4EC5-9DAA-645D7C9BA380}" srcOrd="6" destOrd="0" presId="urn:microsoft.com/office/officeart/2005/8/layout/radial5"/>
    <dgm:cxn modelId="{536831E7-840D-4AA8-807E-A063AA03F935}" type="presParOf" srcId="{8F4FEB73-8306-483B-8087-1D6CFD479113}" destId="{A935A902-09D4-4EB6-A0C3-A448A164B1D0}" srcOrd="7" destOrd="0" presId="urn:microsoft.com/office/officeart/2005/8/layout/radial5"/>
    <dgm:cxn modelId="{E2218E19-0A12-4DF6-82C8-FA55FCA4631D}" type="presParOf" srcId="{A935A902-09D4-4EB6-A0C3-A448A164B1D0}" destId="{C29978FF-03B9-44A5-A5EB-59C0B2F914C2}" srcOrd="0" destOrd="0" presId="urn:microsoft.com/office/officeart/2005/8/layout/radial5"/>
    <dgm:cxn modelId="{854B0E50-CF83-45C6-A1E8-EB754D1E3C79}" type="presParOf" srcId="{8F4FEB73-8306-483B-8087-1D6CFD479113}" destId="{A2473514-6880-413D-8156-095D0A85C358}" srcOrd="8" destOrd="0" presId="urn:microsoft.com/office/officeart/2005/8/layout/radial5"/>
    <dgm:cxn modelId="{B2010502-0974-4846-A90A-C822F5E32550}" type="presParOf" srcId="{8F4FEB73-8306-483B-8087-1D6CFD479113}" destId="{34A2094B-DCC3-475F-8859-1A7D8BF848FF}" srcOrd="9" destOrd="0" presId="urn:microsoft.com/office/officeart/2005/8/layout/radial5"/>
    <dgm:cxn modelId="{44DFD6B1-B1C9-451F-9D5A-E0655440EE7F}" type="presParOf" srcId="{34A2094B-DCC3-475F-8859-1A7D8BF848FF}" destId="{4708F821-3CB4-4128-BC8E-17156A1B00AF}" srcOrd="0" destOrd="0" presId="urn:microsoft.com/office/officeart/2005/8/layout/radial5"/>
    <dgm:cxn modelId="{CD0FDACA-D076-4823-A6DC-EDB32F83BD38}" type="presParOf" srcId="{8F4FEB73-8306-483B-8087-1D6CFD479113}" destId="{66652607-0F96-49B0-95CB-EDA9ECBDC851}" srcOrd="10" destOrd="0" presId="urn:microsoft.com/office/officeart/2005/8/layout/radial5"/>
    <dgm:cxn modelId="{AB7DCF62-ADE1-4EAA-8024-9B4A0DF98D42}" type="presParOf" srcId="{8F4FEB73-8306-483B-8087-1D6CFD479113}" destId="{8F536FF9-B45F-42F2-B943-E105A6433D98}" srcOrd="11" destOrd="0" presId="urn:microsoft.com/office/officeart/2005/8/layout/radial5"/>
    <dgm:cxn modelId="{B26C63A0-0E5A-4620-99D9-731639255E61}" type="presParOf" srcId="{8F536FF9-B45F-42F2-B943-E105A6433D98}" destId="{640BB59F-C702-4D86-8B1C-05FA9B544DDC}" srcOrd="0" destOrd="0" presId="urn:microsoft.com/office/officeart/2005/8/layout/radial5"/>
    <dgm:cxn modelId="{FC0A8F21-E1D7-43E5-86E6-A26276491700}" type="presParOf" srcId="{8F4FEB73-8306-483B-8087-1D6CFD479113}" destId="{A9315754-D840-4F59-9339-7142247AFA8A}" srcOrd="12" destOrd="0" presId="urn:microsoft.com/office/officeart/2005/8/layout/radial5"/>
    <dgm:cxn modelId="{3F6D5FDE-E441-4356-90BE-0AC7DAAD2907}" type="presParOf" srcId="{8F4FEB73-8306-483B-8087-1D6CFD479113}" destId="{527C44F8-1F3B-4F65-AB15-EC149C5E56DF}" srcOrd="13" destOrd="0" presId="urn:microsoft.com/office/officeart/2005/8/layout/radial5"/>
    <dgm:cxn modelId="{A3ED2393-BF01-448A-AB48-CC6C2D027158}" type="presParOf" srcId="{527C44F8-1F3B-4F65-AB15-EC149C5E56DF}" destId="{FF1F19ED-B5B5-4923-A940-04793D5A2A70}" srcOrd="0" destOrd="0" presId="urn:microsoft.com/office/officeart/2005/8/layout/radial5"/>
    <dgm:cxn modelId="{9C0FF249-0C01-4EBB-A44B-59F05A530038}" type="presParOf" srcId="{8F4FEB73-8306-483B-8087-1D6CFD479113}" destId="{668B2480-1B8A-4FB7-9150-225D5DB6290C}" srcOrd="14" destOrd="0" presId="urn:microsoft.com/office/officeart/2005/8/layout/radial5"/>
    <dgm:cxn modelId="{8FC492D1-A319-44F0-A916-EF7578AA46C8}" type="presParOf" srcId="{8F4FEB73-8306-483B-8087-1D6CFD479113}" destId="{D923BD79-844B-46B5-85CF-047728129851}" srcOrd="15" destOrd="0" presId="urn:microsoft.com/office/officeart/2005/8/layout/radial5"/>
    <dgm:cxn modelId="{D69392D7-339B-4697-8102-285256DC9021}" type="presParOf" srcId="{D923BD79-844B-46B5-85CF-047728129851}" destId="{9032626E-0A1A-4CE8-BAE9-27C772C6D43C}" srcOrd="0" destOrd="0" presId="urn:microsoft.com/office/officeart/2005/8/layout/radial5"/>
    <dgm:cxn modelId="{E6614F58-9F0C-4FD7-9540-E8D5BA4F5A18}" type="presParOf" srcId="{8F4FEB73-8306-483B-8087-1D6CFD479113}" destId="{E1132A9C-147B-47E3-A5E1-D778A9995EC4}" srcOrd="16" destOrd="0" presId="urn:microsoft.com/office/officeart/2005/8/layout/radial5"/>
    <dgm:cxn modelId="{747DB996-9FE3-4B38-83B7-12DB91FFCBCE}" type="presParOf" srcId="{8F4FEB73-8306-483B-8087-1D6CFD479113}" destId="{CA8E7380-0099-4BB9-B088-E69B3BC31396}" srcOrd="17" destOrd="0" presId="urn:microsoft.com/office/officeart/2005/8/layout/radial5"/>
    <dgm:cxn modelId="{FC1349B1-DC2E-4A18-B4EA-77CAD5B00193}" type="presParOf" srcId="{CA8E7380-0099-4BB9-B088-E69B3BC31396}" destId="{3DF6C9C1-776D-4CC0-AC0A-B24E83FBB188}" srcOrd="0" destOrd="0" presId="urn:microsoft.com/office/officeart/2005/8/layout/radial5"/>
    <dgm:cxn modelId="{58FE7AF2-D2F4-46BF-9164-0B7B5AD50632}" type="presParOf" srcId="{8F4FEB73-8306-483B-8087-1D6CFD479113}" destId="{CA97E39F-D85B-41D0-9E2F-0BAB98242494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EE8E90-5E5D-405D-A30D-D5990149380E}">
      <dsp:nvSpPr>
        <dsp:cNvPr id="0" name=""/>
        <dsp:cNvSpPr/>
      </dsp:nvSpPr>
      <dsp:spPr>
        <a:xfrm>
          <a:off x="3346899" y="1869750"/>
          <a:ext cx="2236269" cy="216827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28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государственных </a:t>
          </a:r>
          <a:r>
            <a:rPr lang="ru-RU" sz="16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инспектора</a:t>
          </a:r>
          <a:endParaRPr lang="ru-RU" sz="16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74393" y="2187286"/>
        <a:ext cx="1581281" cy="1533202"/>
      </dsp:txXfrm>
    </dsp:sp>
    <dsp:sp modelId="{C68270AB-FDFB-4C7F-BA6A-77AAD9598D6B}">
      <dsp:nvSpPr>
        <dsp:cNvPr id="0" name=""/>
        <dsp:cNvSpPr/>
      </dsp:nvSpPr>
      <dsp:spPr>
        <a:xfrm rot="16200000">
          <a:off x="4296068" y="1299586"/>
          <a:ext cx="337931" cy="5218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tint val="6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346758" y="1454646"/>
        <a:ext cx="236552" cy="313110"/>
      </dsp:txXfrm>
    </dsp:sp>
    <dsp:sp modelId="{47F2C5C3-CAFF-4728-855B-C80A30BB8FA0}">
      <dsp:nvSpPr>
        <dsp:cNvPr id="0" name=""/>
        <dsp:cNvSpPr/>
      </dsp:nvSpPr>
      <dsp:spPr>
        <a:xfrm>
          <a:off x="3851091" y="4260"/>
          <a:ext cx="1227884" cy="122788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Санкт-Петербург</a:t>
          </a:r>
        </a:p>
      </dsp:txBody>
      <dsp:txXfrm>
        <a:off x="4030910" y="184079"/>
        <a:ext cx="868246" cy="868246"/>
      </dsp:txXfrm>
    </dsp:sp>
    <dsp:sp modelId="{9DA48498-683A-4612-988A-DEC208C2F404}">
      <dsp:nvSpPr>
        <dsp:cNvPr id="0" name=""/>
        <dsp:cNvSpPr/>
      </dsp:nvSpPr>
      <dsp:spPr>
        <a:xfrm rot="18600000">
          <a:off x="5199859" y="1620182"/>
          <a:ext cx="330687" cy="5218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tint val="6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217578" y="1762550"/>
        <a:ext cx="231481" cy="313110"/>
      </dsp:txXfrm>
    </dsp:sp>
    <dsp:sp modelId="{44C2E180-DF14-469A-A63C-397831374D47}">
      <dsp:nvSpPr>
        <dsp:cNvPr id="0" name=""/>
        <dsp:cNvSpPr/>
      </dsp:nvSpPr>
      <dsp:spPr>
        <a:xfrm>
          <a:off x="5352441" y="550706"/>
          <a:ext cx="1227884" cy="122788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Ленинградская область</a:t>
          </a:r>
        </a:p>
      </dsp:txBody>
      <dsp:txXfrm>
        <a:off x="5532260" y="730525"/>
        <a:ext cx="868246" cy="868246"/>
      </dsp:txXfrm>
    </dsp:sp>
    <dsp:sp modelId="{68956D6E-33AC-428E-B645-A3B4B7422ED1}">
      <dsp:nvSpPr>
        <dsp:cNvPr id="0" name=""/>
        <dsp:cNvSpPr/>
      </dsp:nvSpPr>
      <dsp:spPr>
        <a:xfrm rot="21000000">
          <a:off x="5693699" y="2448060"/>
          <a:ext cx="320481" cy="5218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tint val="6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694429" y="2560778"/>
        <a:ext cx="224337" cy="313110"/>
      </dsp:txXfrm>
    </dsp:sp>
    <dsp:sp modelId="{18078C3D-404A-4EC5-9DAA-645D7C9BA380}">
      <dsp:nvSpPr>
        <dsp:cNvPr id="0" name=""/>
        <dsp:cNvSpPr/>
      </dsp:nvSpPr>
      <dsp:spPr>
        <a:xfrm>
          <a:off x="6151293" y="1934358"/>
          <a:ext cx="1227884" cy="122788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Псков</a:t>
          </a:r>
        </a:p>
      </dsp:txBody>
      <dsp:txXfrm>
        <a:off x="6331112" y="2114177"/>
        <a:ext cx="868246" cy="868246"/>
      </dsp:txXfrm>
    </dsp:sp>
    <dsp:sp modelId="{A935A902-09D4-4EB6-A0C3-A448A164B1D0}">
      <dsp:nvSpPr>
        <dsp:cNvPr id="0" name=""/>
        <dsp:cNvSpPr/>
      </dsp:nvSpPr>
      <dsp:spPr>
        <a:xfrm rot="1800000">
          <a:off x="5520684" y="3396139"/>
          <a:ext cx="324575" cy="5218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tint val="6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527207" y="3476166"/>
        <a:ext cx="227203" cy="313110"/>
      </dsp:txXfrm>
    </dsp:sp>
    <dsp:sp modelId="{A2473514-6880-413D-8156-095D0A85C358}">
      <dsp:nvSpPr>
        <dsp:cNvPr id="0" name=""/>
        <dsp:cNvSpPr/>
      </dsp:nvSpPr>
      <dsp:spPr>
        <a:xfrm>
          <a:off x="5873855" y="3507788"/>
          <a:ext cx="1227884" cy="122788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Новгород</a:t>
          </a:r>
        </a:p>
      </dsp:txBody>
      <dsp:txXfrm>
        <a:off x="6053674" y="3687607"/>
        <a:ext cx="868246" cy="868246"/>
      </dsp:txXfrm>
    </dsp:sp>
    <dsp:sp modelId="{34A2094B-DCC3-475F-8859-1A7D8BF848FF}">
      <dsp:nvSpPr>
        <dsp:cNvPr id="0" name=""/>
        <dsp:cNvSpPr/>
      </dsp:nvSpPr>
      <dsp:spPr>
        <a:xfrm rot="4200000">
          <a:off x="4774315" y="4004155"/>
          <a:ext cx="335908" cy="5218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tint val="6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4807468" y="4061178"/>
        <a:ext cx="235136" cy="313110"/>
      </dsp:txXfrm>
    </dsp:sp>
    <dsp:sp modelId="{66652607-0F96-49B0-95CB-EDA9ECBDC851}">
      <dsp:nvSpPr>
        <dsp:cNvPr id="0" name=""/>
        <dsp:cNvSpPr/>
      </dsp:nvSpPr>
      <dsp:spPr>
        <a:xfrm>
          <a:off x="4649943" y="4534772"/>
          <a:ext cx="1227884" cy="122788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Вологда</a:t>
          </a:r>
        </a:p>
      </dsp:txBody>
      <dsp:txXfrm>
        <a:off x="4829762" y="4714591"/>
        <a:ext cx="868246" cy="868246"/>
      </dsp:txXfrm>
    </dsp:sp>
    <dsp:sp modelId="{8F536FF9-B45F-42F2-B943-E105A6433D98}">
      <dsp:nvSpPr>
        <dsp:cNvPr id="0" name=""/>
        <dsp:cNvSpPr/>
      </dsp:nvSpPr>
      <dsp:spPr>
        <a:xfrm rot="6600000">
          <a:off x="3819844" y="4004155"/>
          <a:ext cx="335908" cy="5218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tint val="6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887463" y="4061178"/>
        <a:ext cx="235136" cy="313110"/>
      </dsp:txXfrm>
    </dsp:sp>
    <dsp:sp modelId="{A9315754-D840-4F59-9339-7142247AFA8A}">
      <dsp:nvSpPr>
        <dsp:cNvPr id="0" name=""/>
        <dsp:cNvSpPr/>
      </dsp:nvSpPr>
      <dsp:spPr>
        <a:xfrm>
          <a:off x="3052240" y="4534772"/>
          <a:ext cx="1227884" cy="122788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Мурманск</a:t>
          </a:r>
        </a:p>
      </dsp:txBody>
      <dsp:txXfrm>
        <a:off x="3232059" y="4714591"/>
        <a:ext cx="868246" cy="868246"/>
      </dsp:txXfrm>
    </dsp:sp>
    <dsp:sp modelId="{527C44F8-1F3B-4F65-AB15-EC149C5E56DF}">
      <dsp:nvSpPr>
        <dsp:cNvPr id="0" name=""/>
        <dsp:cNvSpPr/>
      </dsp:nvSpPr>
      <dsp:spPr>
        <a:xfrm rot="9000000">
          <a:off x="3084807" y="3396139"/>
          <a:ext cx="324575" cy="5218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tint val="6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175656" y="3476166"/>
        <a:ext cx="227203" cy="313110"/>
      </dsp:txXfrm>
    </dsp:sp>
    <dsp:sp modelId="{668B2480-1B8A-4FB7-9150-225D5DB6290C}">
      <dsp:nvSpPr>
        <dsp:cNvPr id="0" name=""/>
        <dsp:cNvSpPr/>
      </dsp:nvSpPr>
      <dsp:spPr>
        <a:xfrm>
          <a:off x="1828328" y="3507788"/>
          <a:ext cx="1227884" cy="122788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Архангельск</a:t>
          </a:r>
        </a:p>
      </dsp:txBody>
      <dsp:txXfrm>
        <a:off x="2008147" y="3687607"/>
        <a:ext cx="868246" cy="868246"/>
      </dsp:txXfrm>
    </dsp:sp>
    <dsp:sp modelId="{D923BD79-844B-46B5-85CF-047728129851}">
      <dsp:nvSpPr>
        <dsp:cNvPr id="0" name=""/>
        <dsp:cNvSpPr/>
      </dsp:nvSpPr>
      <dsp:spPr>
        <a:xfrm rot="11400000">
          <a:off x="2915886" y="2448060"/>
          <a:ext cx="320481" cy="5218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tint val="6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011300" y="2560778"/>
        <a:ext cx="224337" cy="313110"/>
      </dsp:txXfrm>
    </dsp:sp>
    <dsp:sp modelId="{E1132A9C-147B-47E3-A5E1-D778A9995EC4}">
      <dsp:nvSpPr>
        <dsp:cNvPr id="0" name=""/>
        <dsp:cNvSpPr/>
      </dsp:nvSpPr>
      <dsp:spPr>
        <a:xfrm>
          <a:off x="1550890" y="1934358"/>
          <a:ext cx="1227884" cy="122788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Карелия</a:t>
          </a:r>
        </a:p>
      </dsp:txBody>
      <dsp:txXfrm>
        <a:off x="1730709" y="2114177"/>
        <a:ext cx="868246" cy="868246"/>
      </dsp:txXfrm>
    </dsp:sp>
    <dsp:sp modelId="{CA8E7380-0099-4BB9-B088-E69B3BC31396}">
      <dsp:nvSpPr>
        <dsp:cNvPr id="0" name=""/>
        <dsp:cNvSpPr/>
      </dsp:nvSpPr>
      <dsp:spPr>
        <a:xfrm rot="13800000">
          <a:off x="3399520" y="1620182"/>
          <a:ext cx="330687" cy="5218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tint val="6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3481007" y="1762550"/>
        <a:ext cx="231481" cy="313110"/>
      </dsp:txXfrm>
    </dsp:sp>
    <dsp:sp modelId="{CA97E39F-D85B-41D0-9E2F-0BAB98242494}">
      <dsp:nvSpPr>
        <dsp:cNvPr id="0" name=""/>
        <dsp:cNvSpPr/>
      </dsp:nvSpPr>
      <dsp:spPr>
        <a:xfrm>
          <a:off x="2349741" y="550706"/>
          <a:ext cx="1227884" cy="122788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Калининград</a:t>
          </a:r>
          <a:endParaRPr lang="ru-RU" sz="1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29560" y="730525"/>
        <a:ext cx="868246" cy="868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547" cy="4979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4979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A3233-1395-4EBE-998A-6A85606170F8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7764"/>
            <a:ext cx="2972547" cy="4979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3852" y="9447764"/>
            <a:ext cx="2972547" cy="4979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920AC-54F3-4482-A1A2-0CFB78A594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303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6FF86-2B90-A24B-AAC6-979DF27E9475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4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9448184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DC5E8-E5E2-3440-B2A1-9D169CDE4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2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DC5E8-E5E2-3440-B2A1-9D169CDE4E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66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DC5E8-E5E2-3440-B2A1-9D169CDE4E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45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DC5E8-E5E2-3440-B2A1-9D169CDE4E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20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C5E8-E5E2-3440-B2A1-9D169CDE4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164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C5E8-E5E2-3440-B2A1-9D169CDE4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97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DC5E8-E5E2-3440-B2A1-9D169CDE4E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2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DC5E8-E5E2-3440-B2A1-9D169CDE4E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01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C5E8-E5E2-3440-B2A1-9D169CDE4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570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C5E8-E5E2-3440-B2A1-9D169CDE4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484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DC5E8-E5E2-3440-B2A1-9D169CDE4E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77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DC5E8-E5E2-3440-B2A1-9D169CDE4E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3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DC5E8-E5E2-3440-B2A1-9D169CDE4E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66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DC5E8-E5E2-3440-B2A1-9D169CDE4E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8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C5E8-E5E2-3440-B2A1-9D169CDE4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479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C5E8-E5E2-3440-B2A1-9D169CDE4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813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DC5E8-E5E2-3440-B2A1-9D169CDE4E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63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DC5E8-E5E2-3440-B2A1-9D169CDE4E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34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DC5E8-E5E2-3440-B2A1-9D169CDE4E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6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809" y="2338460"/>
            <a:ext cx="87594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 х</a:t>
            </a:r>
            <a:r>
              <a:rPr lang="ru-RU" sz="2800" b="1" dirty="0" smtClean="0"/>
              <a:t>оде </a:t>
            </a:r>
            <a:r>
              <a:rPr lang="ru-RU" sz="2800" b="1" dirty="0"/>
              <a:t>строительства наиболее значимых объектов, </a:t>
            </a:r>
            <a:r>
              <a:rPr lang="ru-RU" sz="2800" b="1" dirty="0" smtClean="0"/>
              <a:t>подлежащих федеральному </a:t>
            </a:r>
            <a:r>
              <a:rPr lang="ru-RU" sz="2800" b="1" dirty="0"/>
              <a:t>государственному строительному надзору, в Северо- Западном Федеральном </a:t>
            </a:r>
            <a:r>
              <a:rPr lang="ru-RU" sz="2800" b="1" dirty="0" smtClean="0"/>
              <a:t>округе.</a:t>
            </a:r>
            <a:endParaRPr lang="ru-RU" sz="2800" b="1" dirty="0"/>
          </a:p>
          <a:p>
            <a:pPr lvl="0" algn="ctr"/>
            <a:endParaRPr lang="ru-RU" sz="2800" b="1" dirty="0"/>
          </a:p>
          <a:p>
            <a:pPr lvl="0" algn="ctr"/>
            <a:r>
              <a:rPr lang="ru-RU" sz="2000" b="1" i="1" dirty="0" err="1" smtClean="0"/>
              <a:t>Береснева</a:t>
            </a:r>
            <a:r>
              <a:rPr lang="ru-RU" sz="2000" b="1" i="1" dirty="0" smtClean="0"/>
              <a:t> Наталья Генриховна-</a:t>
            </a:r>
          </a:p>
          <a:p>
            <a:pPr lvl="0" algn="ctr"/>
            <a:r>
              <a:rPr lang="ru-RU" sz="2000" b="1" i="1" dirty="0"/>
              <a:t>н</a:t>
            </a:r>
            <a:r>
              <a:rPr lang="ru-RU" sz="2000" b="1" i="1" dirty="0" smtClean="0"/>
              <a:t>ачальник  межрегионального отдела </a:t>
            </a:r>
          </a:p>
          <a:p>
            <a:pPr lvl="0" algn="ctr"/>
            <a:r>
              <a:rPr lang="ru-RU" sz="2000" b="1" i="1" dirty="0" smtClean="0"/>
              <a:t>по государственному строительному надзору</a:t>
            </a:r>
            <a:endParaRPr lang="ru-RU" sz="20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63188" y="40376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AutoShape 4" descr="РСТ"/>
          <p:cNvSpPr>
            <a:spLocks noChangeAspect="1" noChangeArrowheads="1"/>
          </p:cNvSpPr>
          <p:nvPr/>
        </p:nvSpPr>
        <p:spPr bwMode="auto">
          <a:xfrm>
            <a:off x="155575" y="-563563"/>
            <a:ext cx="1171575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29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20166" y="6387379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/>
                <a:cs typeface="Times New Roman"/>
              </a:rPr>
              <a:t>Слайд № </a:t>
            </a:r>
            <a:fld id="{C123BC88-5930-4EEC-ADD6-359C21ADBE8A}" type="slidenum">
              <a:rPr lang="ru-RU" sz="1600" smtClean="0">
                <a:latin typeface="Times New Roman"/>
                <a:cs typeface="Times New Roman"/>
              </a:rPr>
              <a:t>10</a:t>
            </a:fld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6994" y="71161"/>
            <a:ext cx="6758200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Реконструкция «Дачи Долгорукова В.В.» на набережные реки Малой Невки, дом 11</a:t>
            </a:r>
            <a:endParaRPr lang="ru-RU" sz="1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458" y="5449425"/>
            <a:ext cx="8717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дача князя Долгорукова была построена в 1833 году. В 2019 году началась реконструкция здания. Здание было решено приспособить под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гостиницу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пятизвездочный «бутик- отель вилла принца Ольденбургского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endParaRPr lang="ru-RU" sz="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6 проверок, 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ыявлено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 нарушений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ЗОС выдан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30.08.2024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000" y="783771"/>
            <a:ext cx="3547094" cy="4645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90" y="783771"/>
            <a:ext cx="3518443" cy="462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9718" y="6457119"/>
            <a:ext cx="1225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/>
                <a:cs typeface="Times New Roman"/>
              </a:rPr>
              <a:t>Слайд № </a:t>
            </a:r>
            <a:fld id="{C123BC88-5930-4EEC-ADD6-359C21ADBE8A}" type="slidenum">
              <a:rPr lang="ru-RU" sz="1600" smtClean="0">
                <a:latin typeface="Times New Roman"/>
                <a:cs typeface="Times New Roman"/>
              </a:rPr>
              <a:t>11</a:t>
            </a:fld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3792" y="357593"/>
            <a:ext cx="716082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Реконструкция «Консерватории» на Театральной площади, д. </a:t>
            </a:r>
            <a:r>
              <a:rPr lang="ru-RU" dirty="0" smtClean="0"/>
              <a:t>3</a:t>
            </a:r>
            <a:endParaRPr lang="ru-RU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77240" y="3855249"/>
            <a:ext cx="3998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начата в 2014 году.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работы были приостановлены и возобновлены только в 2019 году.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с 2019 года проведено 14 проверок, выявлено 116 нарушений.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26.12.2024 выдан ЗОС.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41223" y="5379901"/>
            <a:ext cx="5234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консерватория – первый музыкальный вуз в России, а также одно из самых знаменитых зданий в стране, которое признано объектом культурного наследия федерального значения</a:t>
            </a:r>
            <a:r>
              <a:rPr lang="ru-RU" sz="1600" dirty="0" smtClean="0"/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124"/>
            <a:ext cx="4891596" cy="32602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97" y="1012020"/>
            <a:ext cx="4252403" cy="28338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2303"/>
            <a:ext cx="3741222" cy="249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3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633" y="107576"/>
            <a:ext cx="6727917" cy="70232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dirty="0" smtClean="0"/>
              <a:t>Строительство заводов </a:t>
            </a:r>
            <a:r>
              <a:rPr lang="ru-RU" sz="2000" dirty="0"/>
              <a:t>по переработке </a:t>
            </a:r>
            <a:r>
              <a:rPr lang="ru-RU" sz="2000" dirty="0" smtClean="0"/>
              <a:t>твердых коммунальных отходов</a:t>
            </a:r>
            <a:endParaRPr lang="ru-RU" sz="2000" dirty="0"/>
          </a:p>
        </p:txBody>
      </p:sp>
      <p:pic>
        <p:nvPicPr>
          <p:cNvPr id="4" name="Picture 3" descr="emb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779524" y="6390043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№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" y="1595007"/>
            <a:ext cx="4007203" cy="16277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57191" y="4414493"/>
            <a:ext cx="1888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На КПО Волхонка</a:t>
            </a:r>
            <a:endParaRPr lang="ru-RU" sz="16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96389" y="5216859"/>
            <a:ext cx="8095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закончены строительством и введены в эксплуатацию два завода по переработке твердых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отходов: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Санкт-Петербурге (КПО Волхонка),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Кингисеппском районе Ленинградской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(КПО «Кингисепп»).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23687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i="1" dirty="0" smtClean="0"/>
              <a:t>На территории промзоны </a:t>
            </a:r>
            <a:r>
              <a:rPr lang="ru-RU" sz="1600" i="1" dirty="0"/>
              <a:t>"Фосфорит" открыт КПО «Кингисепп»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231" y="1001372"/>
            <a:ext cx="5091769" cy="339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2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633" y="107576"/>
            <a:ext cx="6727917" cy="70232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dirty="0" smtClean="0"/>
              <a:t>Строительство </a:t>
            </a:r>
            <a:r>
              <a:rPr lang="ru-RU" sz="2000" dirty="0"/>
              <a:t>2</a:t>
            </a:r>
            <a:r>
              <a:rPr lang="ru-RU" sz="2000" dirty="0" smtClean="0"/>
              <a:t>-го </a:t>
            </a:r>
            <a:r>
              <a:rPr lang="ru-RU" sz="2000" dirty="0"/>
              <a:t>этапа комплекса по переработке отходов «Волхонка»</a:t>
            </a:r>
          </a:p>
        </p:txBody>
      </p:sp>
      <p:pic>
        <p:nvPicPr>
          <p:cNvPr id="4" name="Picture 3" descr="emb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006" y="4313340"/>
            <a:ext cx="8769532" cy="233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состав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входит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цех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компостирования, где будет проводиться аэробное компостирование мелких фракция для получения компоста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технического грунта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Технический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грунт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 в качестве изолирующего слоя на полигонах ТКО, а также в дорожном строительстве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всей протяженности автоматического конвейера длиной более 4 км установлено около 180 единиц современной техники. При это 90% оборудования – российского производства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второму этапу проведено 4 проверки, выявлено 20 нарушений.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811590" y="6417097"/>
            <a:ext cx="13174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№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94194"/>
            <a:ext cx="4612625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КПО "Волхонка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расположен на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Волхонском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шоссе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Красносельского района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Санкт-Петербурга. 28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декабря 2023 года завершилось строительство 1-го этапа комплекса, производственная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мощность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которого составляла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 тысяч тонн в год твердых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коммунальных отходов. Строительство 2-го этапа велось с ноября 2023 по октябрь 2024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гг.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2-м этапе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мощность КПО увеличена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400 тысяч тонн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12" y="1104387"/>
            <a:ext cx="4399003" cy="29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4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76623" y="6443769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/>
                <a:cs typeface="Times New Roman"/>
              </a:rPr>
              <a:t>Слайд № </a:t>
            </a:r>
            <a:fld id="{C123BC88-5930-4EEC-ADD6-359C21ADBE8A}" type="slidenum">
              <a:rPr lang="ru-RU" sz="1600" smtClean="0">
                <a:latin typeface="Times New Roman"/>
                <a:cs typeface="Times New Roman"/>
              </a:rPr>
              <a:t>14</a:t>
            </a:fld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3792" y="428591"/>
            <a:ext cx="7160822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Комплекс по переработке отходов в </a:t>
            </a:r>
            <a:r>
              <a:rPr lang="ru-RU" dirty="0" err="1"/>
              <a:t>промзоне</a:t>
            </a:r>
            <a:r>
              <a:rPr lang="ru-RU" dirty="0"/>
              <a:t> "Фосфорит"</a:t>
            </a:r>
            <a:r>
              <a:rPr lang="ru-RU" sz="2000" dirty="0" smtClean="0"/>
              <a:t>.</a:t>
            </a:r>
            <a:endParaRPr lang="ru-RU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9666" y="4551626"/>
            <a:ext cx="3382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завода 300 000 тонн отходов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велось 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проверок, выявлено 57 нарушений.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ЗОС выдан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27.11.2024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01" y="1106735"/>
            <a:ext cx="3416379" cy="25595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66309"/>
            <a:ext cx="5337608" cy="30131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65"/>
          <a:stretch/>
        </p:blipFill>
        <p:spPr>
          <a:xfrm>
            <a:off x="4075612" y="1106736"/>
            <a:ext cx="5068388" cy="2559573"/>
          </a:xfrm>
          <a:prstGeom prst="rect">
            <a:avLst/>
          </a:prstGeom>
        </p:spPr>
      </p:pic>
      <p:pic>
        <p:nvPicPr>
          <p:cNvPr id="4" name="Picture 3" descr="embl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539" y="4860161"/>
            <a:ext cx="8629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0" y="13874"/>
            <a:ext cx="1127858" cy="12741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88458" y="6483990"/>
            <a:ext cx="12555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72" y="1206551"/>
            <a:ext cx="7353657" cy="41840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" y="5304812"/>
            <a:ext cx="9083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ЦСКМС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специализированной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верфью, занимающей территорию суши и часть акватории Кольского залива, - так называемый, завод по производству плавучих заводов по сжижению природного газа.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Застройщик объекта – ООО «НОВАТЭК-МУРМАНСК»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объекта началось с лета 2017 года с разбивкой работ на 30 этапов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419497" y="146346"/>
            <a:ext cx="7602583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Центр строительства крупнотоннажных морских сооружений</a:t>
            </a:r>
            <a:br>
              <a:rPr lang="ru-RU" dirty="0"/>
            </a:br>
            <a:r>
              <a:rPr lang="ru-RU" dirty="0"/>
              <a:t>ЦСКМС</a:t>
            </a:r>
            <a:br>
              <a:rPr lang="ru-RU" dirty="0"/>
            </a:br>
            <a:r>
              <a:rPr lang="ru-RU" dirty="0"/>
              <a:t>Мурманская область с. </a:t>
            </a:r>
            <a:r>
              <a:rPr lang="ru-RU" dirty="0" err="1"/>
              <a:t>Белокаменка</a:t>
            </a:r>
            <a:endParaRPr lang="ru-RU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799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539" y="4860161"/>
            <a:ext cx="8629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21409" y="6461668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4717" y="5198715"/>
            <a:ext cx="6823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180696" y="5354742"/>
            <a:ext cx="8891334" cy="1135565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Для ООО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«НОВАТЭК-МУРМАНСК» выданы ЗОС по последним трем  этапам, связанным  с площадками перспективного разв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ития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территории, -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13.03.2024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19.08.2024,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12.12.2024.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29.05.2024 выдан ЗОС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реконструкции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сухого дока №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ООО «Арктик СПГ 2» </a:t>
            </a:r>
          </a:p>
          <a:p>
            <a:pPr marL="0" indent="0">
              <a:buNone/>
            </a:pP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63" b="8129"/>
          <a:stretch/>
        </p:blipFill>
        <p:spPr>
          <a:xfrm>
            <a:off x="533839" y="1212204"/>
            <a:ext cx="8369321" cy="41290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710917" y="4704064"/>
            <a:ext cx="24209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2024</a:t>
            </a:r>
            <a:r>
              <a:rPr lang="ru-RU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год</a:t>
            </a:r>
            <a:endParaRPr lang="ru-RU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0" y="13874"/>
            <a:ext cx="1127858" cy="12741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9497" y="146346"/>
            <a:ext cx="7602583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Центр строительства крупнотоннажных морских сооружений</a:t>
            </a:r>
            <a:br>
              <a:rPr lang="ru-RU" dirty="0"/>
            </a:br>
            <a:r>
              <a:rPr lang="ru-RU" dirty="0"/>
              <a:t>ЦСКМС</a:t>
            </a:r>
            <a:br>
              <a:rPr lang="ru-RU" dirty="0"/>
            </a:br>
            <a:r>
              <a:rPr lang="ru-RU" dirty="0"/>
              <a:t>Мурманская область с. </a:t>
            </a:r>
            <a:r>
              <a:rPr lang="ru-RU" dirty="0" err="1"/>
              <a:t>Белокаменка</a:t>
            </a:r>
            <a:endParaRPr lang="ru-RU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667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059" y="107576"/>
            <a:ext cx="7087491" cy="102872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Объекты, </a:t>
            </a:r>
            <a:r>
              <a:rPr lang="ru-RU" sz="2000" b="1" dirty="0">
                <a:solidFill>
                  <a:schemeClr val="tx1"/>
                </a:solidFill>
              </a:rPr>
              <a:t>подлежащих государственному строительному надзору, в Северо- Западном Федеральном </a:t>
            </a:r>
            <a:r>
              <a:rPr lang="ru-RU" sz="2000" b="1" dirty="0" smtClean="0">
                <a:solidFill>
                  <a:schemeClr val="tx1"/>
                </a:solidFill>
              </a:rPr>
              <a:t>округе в 2025 году.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8903" y="1254034"/>
            <a:ext cx="7844571" cy="5051653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Строительство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высокоскоростной железнодорожной магистрали Москва-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Санкт-Петербург 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"Новая транспортная магистраль с мостом через р. Неву в створе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Б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Смоленского пр. - ул. Коллонтай.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Объекты Петербургского метрополитена.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«Реконструкции разводного моста через реку Преголь на участке Калининград-Советск Калининградской железной дороги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«Комплекс зданий в составе административных зданий Верховного Суда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РФ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Судебного департамента при Верховном Суде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РФ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«Универсальный торговый терминал «Усть-Луга». 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Новый морской терминал по переработке грузов в Усть-Луге «Ультрамар». 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Комплекс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переработки этансодержащего газа в районе поселка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Усть-Луга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троительство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канатной дороги через реку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Волхов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" name="Picture 3" descr="emb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99374" y="6305687"/>
            <a:ext cx="1181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№17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4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994" y="354406"/>
            <a:ext cx="7829005" cy="681738"/>
          </a:xfrm>
        </p:spPr>
        <p:txBody>
          <a:bodyPr/>
          <a:lstStyle/>
          <a:p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902172" y="6488668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emb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6" y="4485063"/>
            <a:ext cx="9066272" cy="2072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10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ВСМ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пройдет по территории 6 субъектов Российской Федерации: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Москве, Санкт-Петербургу, Ленинградской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Новгородской, Тверской и Московской областей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Время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пути между Москвой 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Санкт-Петербургом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уменьшится с 4 часов до 2 часов 15 минут.  Из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Великий Новгород можно будет добраться за 29 минут. По Москва и Санкт- Петербургу поезда будут ехать со скоростью 200 км/час, а между ними – до 400 км/час.</a:t>
            </a:r>
          </a:p>
          <a:p>
            <a:pPr marL="457200" algn="just">
              <a:spcAft>
                <a:spcPts val="10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высокоскоростной магистрали (ВСМ) планируется запустить в 2028 году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algn="just">
              <a:spcAft>
                <a:spcPts val="10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Управление поступили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звещения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начале строительства первых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трех этапов.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9305" y="343756"/>
            <a:ext cx="7678901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Строительство высокоскоростной железнодорожной магистрали Москва- Санкт-Петербург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14" y="1094225"/>
            <a:ext cx="5596092" cy="34619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2103"/>
            <a:ext cx="3013165" cy="31286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20188" y="1402103"/>
            <a:ext cx="382801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протяженность магистрали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составит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679 км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6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387" y="2360023"/>
            <a:ext cx="4052170" cy="28013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74609" y="5831457"/>
            <a:ext cx="7039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02172" y="6488668"/>
            <a:ext cx="1181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" y="5756366"/>
            <a:ext cx="9143999" cy="813756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24548" y="5068225"/>
            <a:ext cx="429719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Это будет первый за 40 лет разводной мост через Неву и станет 20-й разводной переправой в городе.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Начало строительства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март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2024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Всего проверок: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3. Выявлено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нарушений: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47</a:t>
            </a:r>
            <a:r>
              <a:rPr lang="ru-RU" dirty="0"/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8503" y="53393"/>
            <a:ext cx="7001691" cy="8002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«Новая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транспортная магистраль с мостом через р. Неву в створе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Смоленского пр. - ул.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Коллонтай»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4" y="1074303"/>
            <a:ext cx="4366818" cy="28192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97147" y="1064938"/>
            <a:ext cx="428675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Большой Смоленский мост разместится между мостом Александра Невского и Володарским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Его рассчитывают возвести до 2029 года. На нем будут трамвайные пути, выделенные полосы для автобусов и троллейбусов. </a:t>
            </a: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3916878"/>
            <a:ext cx="4617598" cy="2597399"/>
          </a:xfrm>
          <a:prstGeom prst="rect">
            <a:avLst/>
          </a:prstGeom>
        </p:spPr>
      </p:pic>
      <p:pic>
        <p:nvPicPr>
          <p:cNvPr id="5" name="Picture 3" descr="embl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5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946" y="1417506"/>
            <a:ext cx="8928241" cy="54543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691" y="107576"/>
            <a:ext cx="7451932" cy="129609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которой Северо-Западное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Ростехнадзора осуществляет свои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(цифрами показано количество объектов надзора на 01.01.2025 </a:t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субъектам Российской Федерации)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6" y="38673"/>
            <a:ext cx="1127858" cy="12741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226" y="2683380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Калининградская</a:t>
            </a:r>
          </a:p>
          <a:p>
            <a:r>
              <a:rPr lang="ru-RU" sz="900" dirty="0" smtClean="0"/>
              <a:t>область</a:t>
            </a:r>
            <a:endParaRPr lang="ru-RU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2307365" y="362300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21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5724" y="369848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10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946" y="242328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21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7888" y="403704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9313" y="269876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</a:t>
            </a:r>
            <a:r>
              <a:rPr lang="ru-RU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7802" y="3453724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254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1656" y="311517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85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4928" y="391880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16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81003" y="204311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51</a:t>
            </a:r>
            <a:endParaRPr lang="ru-RU" sz="1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74" y="5716491"/>
            <a:ext cx="469433" cy="4328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6397" y="5427396"/>
            <a:ext cx="3755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</a:rPr>
              <a:t>73 объект надзора -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</a:rPr>
              <a:t>это линейные сооружения магистрального трубопроводного транспорта, расположенные на территории двух и более субъектах Российской Федерации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87790" y="2059363"/>
            <a:ext cx="203767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492 объекта, в том </a:t>
            </a:r>
            <a:r>
              <a:rPr lang="ru-RU" sz="14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 339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бъектов в Санкт-Петербурге и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Ленинградской области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835718" y="6397636"/>
            <a:ext cx="1079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/>
                <a:cs typeface="Times New Roman"/>
              </a:rPr>
              <a:t>Слайд </a:t>
            </a:r>
            <a:r>
              <a:rPr lang="ru-RU" sz="1600" dirty="0" smtClean="0">
                <a:latin typeface="Times New Roman"/>
                <a:cs typeface="Times New Roman"/>
              </a:rPr>
              <a:t>№2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843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0789" y="0"/>
            <a:ext cx="7637415" cy="82731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Calibri Light" panose="020F0302020204030204"/>
              </a:rPr>
              <a:t/>
            </a:r>
            <a:b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Calibri Light" panose="020F0302020204030204"/>
              </a:rPr>
            </a:b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alibri Light" panose="020F0302020204030204"/>
              </a:rPr>
              <a:t/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alibri Light" panose="020F0302020204030204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Объ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екты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Петербургского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метрополитена:</a:t>
            </a:r>
            <a:b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Реконструкция вестибюля станции «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Фрунзенская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</p:txBody>
      </p:sp>
      <p:pic>
        <p:nvPicPr>
          <p:cNvPr id="5" name="Picture 3" descr="emb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66470" y="6488668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142" y="4454636"/>
            <a:ext cx="89123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реконструкции станции вместо трёх эскалаторов установят четыре.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 здание будет пятиэтажным с двумя подземными уровнями. В плане это будет подковообразная конструкция, «подножием» выходящая на Московский проспект, с куполом диспетчерского зала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реконструкции по разрешению на строительство: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27.04.2024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27.12.2026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начала реконструкции проведена 1 проверка, выявлено 19 нарушений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66" y="1456035"/>
            <a:ext cx="4418770" cy="29343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4855" b="9653"/>
          <a:stretch/>
        </p:blipFill>
        <p:spPr>
          <a:xfrm>
            <a:off x="230818" y="1415923"/>
            <a:ext cx="4428579" cy="297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0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1681" y="107576"/>
            <a:ext cx="6002260" cy="38314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>
              <a:spcBef>
                <a:spcPts val="0"/>
              </a:spcBef>
            </a:pP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Красносельско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-Калининская (шестая) линия метро</a:t>
            </a:r>
          </a:p>
        </p:txBody>
      </p:sp>
      <p:pic>
        <p:nvPicPr>
          <p:cNvPr id="5" name="Picture 3" descr="emb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5277" y="3715060"/>
            <a:ext cx="2493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Извещение о начале строительства от 18.01.2016, срок строительства по разрешению до 30.09.2025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85774" y="6449258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21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F96D779-8E9D-4757-AA5E-981A2EB07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05"/>
          <a:stretch/>
        </p:blipFill>
        <p:spPr>
          <a:xfrm>
            <a:off x="2743873" y="1535829"/>
            <a:ext cx="6381859" cy="4681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5090" y="440522"/>
            <a:ext cx="7880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Красносельско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-Калининской, новой 6-ой линии метрополитена на первом этапе предполагается строительство станций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«Путиловская» с пересадкой на станцию «Кировский завод». На следующем этапе 6-я линия продолжится до станции «Обводный канал-2».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97316"/>
            <a:ext cx="2743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капитального строительства призван обеспечить жителям Красносельского района (482 тысячи человек) доступ к высокоскоростному внеуличному транспорту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648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3179" y="221784"/>
            <a:ext cx="7108372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Средний станционный тоннель станции «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Казаковская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»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4609" y="5831457"/>
            <a:ext cx="7039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54910" y="6476442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390" y="1161849"/>
            <a:ext cx="7392092" cy="51824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DF9A012-3657-4582-98C4-D5410701A9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491"/>
            <a:ext cx="4505327" cy="2572964"/>
          </a:xfrm>
          <a:prstGeom prst="rect">
            <a:avLst/>
          </a:prstGeom>
        </p:spPr>
      </p:pic>
      <p:pic>
        <p:nvPicPr>
          <p:cNvPr id="5" name="Picture 3" descr="emb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367" y="1164467"/>
            <a:ext cx="7454538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Будут построены: наземные вестибюли станций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Казаковская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«Путиловская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строительная длина участка в 2-х путном исчислении - 5,15 км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Пропускная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способность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 пар поездов в час, что обеспечит на I-ом этапе строительства перевозки 79 тысяч пассажиров в сутки, а в проектном режиме – более одного миллиона человек в сутки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44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F0005DD-7045-45CC-A8BA-3371A71003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1" y="815188"/>
            <a:ext cx="7874592" cy="56977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795" y="269966"/>
            <a:ext cx="6971756" cy="3744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Средний станционный тоннель станции «Путиловская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3" descr="emb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74609" y="5831457"/>
            <a:ext cx="7039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8541" y="1551681"/>
            <a:ext cx="7399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Строительство Красносельско-Калининской линии метрополитена от станции «Казаковкая» до станции «Обводный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канал-2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45832" y="6537188"/>
            <a:ext cx="1181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988541" y="2208973"/>
            <a:ext cx="7399079" cy="96714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начала строительства 6-ой линии метрополитена проведено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 проверок,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361 нарушение.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E2D1944-4D4C-4644-B709-FE8A8E8E04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73" y="4648483"/>
            <a:ext cx="3832539" cy="188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1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mb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37" y="1145278"/>
            <a:ext cx="7522193" cy="37576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035" y="70331"/>
            <a:ext cx="7829005" cy="81553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Реконструкция разводного моста через реку Преголь на участке Калининград-Советск Калининградской железной дороги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4609" y="5831457"/>
            <a:ext cx="7039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90963" y="6485989"/>
            <a:ext cx="1181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9703" y="4977884"/>
            <a:ext cx="868914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Протяженность моста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273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Мост имеет схему с вертикально-подъемным центральным пролетным строением. Отдельно стоящие башни подъемного пролета высотой 60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объединены конструкциями машинного зала с установленным в нём оборудованием для вертикального подъема и опускания пролетного строения.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начала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строительства проведено 7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проверок, в ходе которых выявлено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52 нарушения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3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mb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 b="19956"/>
          <a:stretch/>
        </p:blipFill>
        <p:spPr>
          <a:xfrm>
            <a:off x="504347" y="1444437"/>
            <a:ext cx="5214465" cy="27231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994" y="107576"/>
            <a:ext cx="7829005" cy="45563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«Универсальный торговый терминал «Усть-Луга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4609" y="5831457"/>
            <a:ext cx="7039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90963" y="6463109"/>
            <a:ext cx="1181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90"/>
          <a:stretch/>
        </p:blipFill>
        <p:spPr>
          <a:xfrm>
            <a:off x="504348" y="4239527"/>
            <a:ext cx="5214465" cy="2527897"/>
          </a:xfrm>
        </p:spPr>
      </p:pic>
      <p:sp>
        <p:nvSpPr>
          <p:cNvPr id="11" name="Прямоугольник 10"/>
          <p:cNvSpPr/>
          <p:nvPr/>
        </p:nvSpPr>
        <p:spPr>
          <a:xfrm>
            <a:off x="1245091" y="717221"/>
            <a:ext cx="7809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Строительство комплекса ведется с 2019 года.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Ввод в эксплуатацию двух этапов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состоялся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декабре 2023 года.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18908" y="1371309"/>
            <a:ext cx="3524615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 algn="just">
              <a:lnSpc>
                <a:spcPct val="115000"/>
              </a:lnSpc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2024 завершены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дноуглубительные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на операционных акваториях причалов № 1 и № 2. Обеспечена проектная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от-метка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дна 17,5 м для подхода расчетных судов.  </a:t>
            </a:r>
          </a:p>
          <a:p>
            <a:pPr marL="457200" algn="just">
              <a:lnSpc>
                <a:spcPct val="115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Проведено проверок с начала строительства – 23, в ходе которых выявлено 96 нарушений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году выданы 4 ЗОС: по этапам 1.1.9; 1.1.10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2.1.1;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2.1.2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algn="just">
              <a:lnSpc>
                <a:spcPct val="115000"/>
              </a:lnSpc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Полное завершение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строительства планируется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2025 году. </a:t>
            </a:r>
          </a:p>
        </p:txBody>
      </p:sp>
    </p:spTree>
    <p:extLst>
      <p:ext uri="{BB962C8B-B14F-4D97-AF65-F5344CB8AC3E}">
        <p14:creationId xmlns:p14="http://schemas.microsoft.com/office/powerpoint/2010/main" val="328399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059" y="107576"/>
            <a:ext cx="7378684" cy="545109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Универсальный торговый терминал «Усть-Луга»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979899" y="6497054"/>
            <a:ext cx="1181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64762" y="2988084"/>
            <a:ext cx="5118278" cy="18364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Это будет крупнейший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России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универсальный погрузочный комплекс, состоящий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 трех терминалов и пяти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причалов. Назначение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объекта: портовая перевалка зерновых, генеральных и навалочных, пищевых грузов. Общая длина причальных стенок для приема морских судов составляет 1,5 км.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42" y="767179"/>
            <a:ext cx="3951857" cy="2222920"/>
          </a:xfrm>
          <a:prstGeom prst="rect">
            <a:avLst/>
          </a:prstGeom>
        </p:spPr>
      </p:pic>
      <p:pic>
        <p:nvPicPr>
          <p:cNvPr id="4" name="Picture 3" descr="emb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39413" y="2327790"/>
            <a:ext cx="3704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Визуализация терминала «Зерновые грузы»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27" y="770132"/>
            <a:ext cx="3946609" cy="221996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74326" y="2327790"/>
            <a:ext cx="3789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Визуализация </a:t>
            </a:r>
            <a:r>
              <a:rPr lang="ru-RU" sz="1400" b="1" dirty="0">
                <a:solidFill>
                  <a:schemeClr val="bg1"/>
                </a:solidFill>
              </a:rPr>
              <a:t>терминала </a:t>
            </a:r>
            <a:r>
              <a:rPr lang="ru-RU" sz="1400" b="1" dirty="0" smtClean="0">
                <a:solidFill>
                  <a:schemeClr val="bg1"/>
                </a:solidFill>
              </a:rPr>
              <a:t>«Генеральные </a:t>
            </a:r>
            <a:r>
              <a:rPr lang="ru-RU" sz="1400" b="1" dirty="0">
                <a:solidFill>
                  <a:schemeClr val="bg1"/>
                </a:solidFill>
              </a:rPr>
              <a:t>и навалочные </a:t>
            </a:r>
            <a:r>
              <a:rPr lang="ru-RU" sz="1400" b="1" dirty="0" smtClean="0">
                <a:solidFill>
                  <a:schemeClr val="bg1"/>
                </a:solidFill>
              </a:rPr>
              <a:t>грузы»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8" y="2988083"/>
            <a:ext cx="3901804" cy="219527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11331" y="3636304"/>
            <a:ext cx="3566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Визуализация терминала «Пищевые грузы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832" y="5108753"/>
            <a:ext cx="90462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2C7C9F">
                  <a:lumMod val="60000"/>
                  <a:lumOff val="40000"/>
                </a:srgbClr>
              </a:buClr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Погрузочный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комплекс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размещен на земельном участке 47 га. Погрузочная мощность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терминала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составит около 24,3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млн.т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/год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Доставка в порт будет осуществляться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железной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автомобильной дорогам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На терминале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обеспечена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возможность приема до 1100 вагонов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сутки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 станции примыкания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Лужская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Генеральная. Склады для пищевых грузов обеспечат единовременное хранение более 100000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 продукции.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Основная задача терминала — перенаправить на себя те грузы, которые ранее шли в Прибалтику и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Финляндию.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26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3179" y="221784"/>
            <a:ext cx="722539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Новый морской терминал по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перевалке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грузов в Усть-Луге «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Ультрамар»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4609" y="5831457"/>
            <a:ext cx="7039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942381" y="6523678"/>
            <a:ext cx="11641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Слайд </a:t>
            </a:r>
            <a:r>
              <a:rPr lang="ru-RU" sz="1400" dirty="0" smtClean="0"/>
              <a:t>№27</a:t>
            </a:r>
            <a:endParaRPr lang="ru-RU" sz="1400" dirty="0"/>
          </a:p>
        </p:txBody>
      </p:sp>
      <p:pic>
        <p:nvPicPr>
          <p:cNvPr id="5" name="Picture 3" descr="emb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7641" y="1310249"/>
            <a:ext cx="732391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Будут построены: наземные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вестибюли» 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час, что обеспечит на I-ом этапе строительства перевозки 79 тысяч пассажиров в сутки, а в проектном режиме – более одного миллиона человек в сутки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6" y="909502"/>
            <a:ext cx="8026619" cy="4527209"/>
          </a:xfrm>
        </p:spPr>
      </p:pic>
      <p:sp>
        <p:nvSpPr>
          <p:cNvPr id="2" name="Прямоугольник 1"/>
          <p:cNvSpPr/>
          <p:nvPr/>
        </p:nvSpPr>
        <p:spPr>
          <a:xfrm>
            <a:off x="0" y="5411920"/>
            <a:ext cx="9106482" cy="118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Идет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строительство дополнительных глубоководных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причалов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проведение дноуглубительных работ в рамках реконструкции акватории и расширения возможностей для приема дополнительных судов. 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Портовая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мощность должна увеличиться до 25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млн т/год. Терминал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уже принял первые суда. 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начала строительства объекта проведено 36 проверок, выявлено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55 нарушений.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6286" y="4302286"/>
            <a:ext cx="8026619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</a:rPr>
              <a:t>Терминал «Ультрамар» строится с марта 2020 года. Строительство терминала разбито на 8 этапов В октябре 2021 года  запущена первая очередь комплекса. В 2024 году выданы 6 заключений о соответствии (ЗОС) создания искусственных земельных участков и причалов. </a:t>
            </a:r>
            <a:r>
              <a:rPr lang="ru-RU" sz="1600" dirty="0" smtClean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6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8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218" y="99540"/>
            <a:ext cx="7378684" cy="59066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Комплекс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переработки этансодержащего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газа в районе поселка Усть-Луга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99374" y="6458087"/>
            <a:ext cx="1194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Слайд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№28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7387" y="4730813"/>
            <a:ext cx="8861150" cy="175905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санкции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продолжается строительство Комплекса переработки этансодержащего газа в районе поселка Усть-Луга. Завод станет самым крупным в России и вторым в мире.  Объем переработанного газа составит 45 млрд м. куб. газа в год.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состоит из двух заводов, строительство которых идет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параллельно: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«</a:t>
            </a: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Газоперерабатывающий комплекс»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(Русхимальянс)</a:t>
            </a:r>
            <a:endParaRPr lang="ru-RU" sz="6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«</a:t>
            </a: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Газохимический комплекс»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(Балтийский химический комплекс).</a:t>
            </a:r>
          </a:p>
          <a:p>
            <a:pPr marL="0" indent="0" algn="ctr">
              <a:buNone/>
            </a:pP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67" y="1184366"/>
            <a:ext cx="5521233" cy="2701953"/>
          </a:xfrm>
          <a:prstGeom prst="rect">
            <a:avLst/>
          </a:prstGeom>
        </p:spPr>
      </p:pic>
      <p:pic>
        <p:nvPicPr>
          <p:cNvPr id="4" name="Picture 3" descr="emb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403"/>
            <a:ext cx="4364148" cy="284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059" y="107576"/>
            <a:ext cx="7378684" cy="59066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Газоперерабатывающий комплекс в составе Комплекса переработки этансодержащего газа в районе поселка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Усть-Луга</a:t>
            </a: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99374" y="6458087"/>
            <a:ext cx="1228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Слайд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№ 29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30928" y="4121046"/>
            <a:ext cx="8064136" cy="266927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будет производить: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жиженный 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природный 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 (СПГ)- 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млн. тонн;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Сжиженный углеводородный газ (СУГ) - 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1,6 млн. тонн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Этан  –  3,8 млн. тонн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 smtClean="0"/>
              <a:t> 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Бутан- 0,6 млн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т;</a:t>
            </a:r>
            <a:endParaRPr lang="ru-RU" sz="6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Пропан -1,1 млн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Пентан- 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гексановую фракцию – 0,2 млн. 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тонн.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6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комплекса разбито на этапы и подэтапы. Сейчас у нас в надзоре по Газоперерабатывающему комплексу 12 подэтапов, по которым всего проведено:  61 проверка, выявлено 727 нарушений.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88" y="859957"/>
            <a:ext cx="4175377" cy="3131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4" y="1327010"/>
            <a:ext cx="4087222" cy="3065417"/>
          </a:xfrm>
          <a:prstGeom prst="rect">
            <a:avLst/>
          </a:prstGeom>
        </p:spPr>
      </p:pic>
      <p:pic>
        <p:nvPicPr>
          <p:cNvPr id="4" name="Picture 3" descr="emb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7543" y="6457119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/>
                <a:cs typeface="Times New Roman"/>
              </a:rPr>
              <a:t>Слайд</a:t>
            </a:r>
            <a:r>
              <a:rPr lang="ru-RU" dirty="0" smtClean="0">
                <a:latin typeface="Times New Roman"/>
                <a:cs typeface="Times New Roman"/>
              </a:rPr>
              <a:t> №</a:t>
            </a:r>
            <a:fld id="{C123BC88-5930-4EEC-ADD6-359C21ADBE8A}" type="slidenum">
              <a:rPr lang="ru-RU" smtClean="0">
                <a:latin typeface="Times New Roman"/>
                <a:cs typeface="Times New Roman"/>
              </a:rPr>
              <a:t>3</a:t>
            </a:fld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76724875"/>
              </p:ext>
            </p:extLst>
          </p:nvPr>
        </p:nvGraphicFramePr>
        <p:xfrm>
          <a:off x="117386" y="724552"/>
          <a:ext cx="8930068" cy="5766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245091" y="8466"/>
            <a:ext cx="7898908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Численность государственных служащих строительного надзора на территории Северо-Западного управления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Ростехнадзора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1"/>
          <a:stretch/>
        </p:blipFill>
        <p:spPr>
          <a:xfrm>
            <a:off x="3901440" y="1460645"/>
            <a:ext cx="5242560" cy="32630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059" y="107576"/>
            <a:ext cx="7378684" cy="590661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Газохимический комплекс в составе Комплекса переработки этансодержащего газа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99374" y="6458087"/>
            <a:ext cx="1194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№30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81239" y="4878375"/>
            <a:ext cx="7829006" cy="110561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строительства, согласно Разрешению, с 24.03.2021 по 24.08.2025 годы.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Стройка началась в 2021 году. Полностью комплекс планируется запустить в 2027 году. </a:t>
            </a:r>
            <a:endParaRPr lang="ru-RU" sz="2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строительства проведено 13 проверок, выявлено 144 нарушения.  </a:t>
            </a:r>
            <a:endParaRPr lang="ru-RU" sz="2000" dirty="0"/>
          </a:p>
        </p:txBody>
      </p:sp>
      <p:pic>
        <p:nvPicPr>
          <p:cNvPr id="4" name="Picture 3" descr="emb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45092" y="698238"/>
            <a:ext cx="7898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Предназначен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для переработки этансодержащего газа с целью получения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высококачественных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полиэтиленов высокой плотности, линейных полиэтиленов низкой плотности и металлоценовых полиэтиленов низкой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плотности.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Этановая фракция поступает с газоперерабатывающего завода.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/>
          <a:stretch/>
        </p:blipFill>
        <p:spPr>
          <a:xfrm>
            <a:off x="0" y="2403220"/>
            <a:ext cx="3807969" cy="240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5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3178" y="221784"/>
            <a:ext cx="7535949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Комплекс зданий в составе административных зданий Верховного Суда РФ  и Судебного департамента при Верховном Суде РФ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4609" y="5831457"/>
            <a:ext cx="7039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942381" y="6523678"/>
            <a:ext cx="1181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№31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53" y="5036253"/>
            <a:ext cx="3228421" cy="18209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55409" y="5332051"/>
            <a:ext cx="462087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Извещение о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начале работ от 29.12.2016. Срок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разрешению: 21.12.2016 –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31.12.2024</a:t>
            </a: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федеральной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адресной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программе завершение работ отложено до конца 2028 года.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проверок: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22. Выявлено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нарушений: 106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2813" y="1030017"/>
            <a:ext cx="4302034" cy="43020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r="417"/>
          <a:stretch/>
        </p:blipFill>
        <p:spPr>
          <a:xfrm rot="5400000">
            <a:off x="520544" y="1012069"/>
            <a:ext cx="3701142" cy="4167651"/>
          </a:xfrm>
          <a:prstGeom prst="rect">
            <a:avLst/>
          </a:prstGeom>
        </p:spPr>
      </p:pic>
      <p:pic>
        <p:nvPicPr>
          <p:cNvPr id="5" name="Picture 3" descr="embl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3" y="108537"/>
            <a:ext cx="1127704" cy="127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9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3179" y="221784"/>
            <a:ext cx="7108372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9250" lvl="0" indent="-349250">
              <a:spcBef>
                <a:spcPts val="1200"/>
              </a:spcBef>
              <a:spcAft>
                <a:spcPts val="100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Строительство канатной дороги через реку Волхов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4609" y="5831457"/>
            <a:ext cx="7039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942381" y="6523678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Слайд </a:t>
            </a:r>
            <a:r>
              <a:rPr lang="ru-RU" sz="1400" dirty="0" smtClean="0"/>
              <a:t>№</a:t>
            </a:r>
            <a:r>
              <a:rPr lang="ru-RU" sz="1400" dirty="0"/>
              <a:t> </a:t>
            </a:r>
            <a:r>
              <a:rPr lang="ru-RU" sz="1400" dirty="0" smtClean="0"/>
              <a:t>32</a:t>
            </a:r>
          </a:p>
          <a:p>
            <a:endParaRPr lang="ru-RU" sz="1400" dirty="0"/>
          </a:p>
        </p:txBody>
      </p:sp>
      <p:pic>
        <p:nvPicPr>
          <p:cNvPr id="5" name="Picture 3" descr="emb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7641" y="1310249"/>
            <a:ext cx="732391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Будут построены: наземные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вестибюли» 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час, что обеспечит на I-ом этапе строительства перевозки 79 тысяч пассажиров в сутки, а в проектном режиме – более одного миллиона человек в сутки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09728"/>
            <a:ext cx="6999008" cy="424827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1079" r="26126"/>
          <a:stretch/>
        </p:blipFill>
        <p:spPr>
          <a:xfrm>
            <a:off x="6999008" y="3548407"/>
            <a:ext cx="2107474" cy="26523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45091" y="655224"/>
            <a:ext cx="76115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 Великом Новгороде началось строительство канатной дороги через реку Волхов, которая свяжет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территорию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ИНТУ «Интелектуальная электроника –Валдай» с Гуманитарным институтом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вблизи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Антониевого монастыря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427515"/>
            <a:ext cx="9106482" cy="120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сентября 2024 года на строительной площадке забита первая свая.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канатной дороги – 535 м.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 рассчитана на 9 кабинок вместимостью по 8 человек.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Скорость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движения кабин 3 м в секунду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Пассажиры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смогут переправиться через реку Волхов в течение 3 минут.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январе 2025 проведен профилактический визит. Первая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проверка планируется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июнь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года.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1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705" y="6457119"/>
            <a:ext cx="1103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/>
                <a:cs typeface="Times New Roman"/>
              </a:rPr>
              <a:t>Слайд № 33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0926" y="2646351"/>
            <a:ext cx="7108372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Большое 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61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b="26103"/>
          <a:stretch/>
        </p:blipFill>
        <p:spPr>
          <a:xfrm>
            <a:off x="5486400" y="3565781"/>
            <a:ext cx="3657600" cy="29586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828" y="17418"/>
            <a:ext cx="7592099" cy="1899339"/>
          </a:xfrm>
        </p:spPr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/>
            </a:r>
            <a:br>
              <a:rPr lang="ru-RU" sz="1200" b="1" dirty="0" smtClean="0">
                <a:solidFill>
                  <a:schemeClr val="tx1"/>
                </a:solidFill>
              </a:rPr>
            </a:br>
            <a:r>
              <a:rPr lang="ru-RU" sz="1200" b="1" dirty="0">
                <a:solidFill>
                  <a:schemeClr val="tx1"/>
                </a:solidFill>
              </a:rPr>
              <a:t/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dirty="0">
                <a:solidFill>
                  <a:schemeClr val="tx1"/>
                </a:solidFill>
              </a:rPr>
              <a:t/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В 2024 году </a:t>
            </a:r>
            <a:r>
              <a:rPr lang="ru-RU" sz="1800" b="1" dirty="0">
                <a:solidFill>
                  <a:schemeClr val="tx1"/>
                </a:solidFill>
              </a:rPr>
              <a:t>проведена 701 проверка </a:t>
            </a:r>
            <a:r>
              <a:rPr lang="ru-RU" sz="1800" b="1" dirty="0" smtClean="0">
                <a:solidFill>
                  <a:schemeClr val="tx1"/>
                </a:solidFill>
              </a:rPr>
              <a:t>объектов капитального строительства, 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выявлено 4428 нарушений, 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выдано 110 заключений о соответствии построенного объекта (ЗОС)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539" y="4860161"/>
            <a:ext cx="8629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0" y="13874"/>
            <a:ext cx="1127858" cy="12741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63494" y="6491377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10195" y="1001486"/>
            <a:ext cx="7845482" cy="7852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1600" dirty="0" smtClean="0"/>
          </a:p>
          <a:p>
            <a:pPr marL="0" indent="0" algn="ctr">
              <a:buNone/>
            </a:pPr>
            <a:r>
              <a:rPr lang="ru-RU" sz="1600" dirty="0" smtClean="0"/>
              <a:t>. </a:t>
            </a:r>
            <a:endParaRPr lang="ru-RU" sz="1600" dirty="0"/>
          </a:p>
        </p:txBody>
      </p:sp>
      <p:pic>
        <p:nvPicPr>
          <p:cNvPr id="13" name="Объект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185" y="1832681"/>
            <a:ext cx="3835433" cy="21574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605" y="1823461"/>
            <a:ext cx="3086396" cy="1742320"/>
          </a:xfrm>
          <a:prstGeom prst="rect">
            <a:avLst/>
          </a:prstGeom>
        </p:spPr>
      </p:pic>
      <p:pic>
        <p:nvPicPr>
          <p:cNvPr id="12" name="Объект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127"/>
          <a:stretch/>
        </p:blipFill>
        <p:spPr>
          <a:xfrm>
            <a:off x="0" y="1823461"/>
            <a:ext cx="3352197" cy="25767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4400215"/>
            <a:ext cx="3352197" cy="20123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4850" y="5198715"/>
            <a:ext cx="2451732" cy="16369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8663" y="3681594"/>
            <a:ext cx="3039291" cy="20363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431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55" y="2950255"/>
            <a:ext cx="2934065" cy="39077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966" y="107576"/>
            <a:ext cx="7350033" cy="11205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dirty="0"/>
              <a:t>Объекты Петербургского </a:t>
            </a:r>
            <a:r>
              <a:rPr lang="ru-RU" sz="2000" dirty="0" smtClean="0"/>
              <a:t>метрополитена:</a:t>
            </a:r>
            <a:br>
              <a:rPr lang="ru-RU" sz="2000" dirty="0" smtClean="0"/>
            </a:br>
            <a:r>
              <a:rPr lang="ru-RU" sz="2000" dirty="0" smtClean="0"/>
              <a:t>- реконструкция </a:t>
            </a:r>
            <a:r>
              <a:rPr lang="ru-RU" sz="2000" dirty="0"/>
              <a:t>станции метро «Чернышевская</a:t>
            </a:r>
            <a:r>
              <a:rPr lang="ru-RU" sz="2000" dirty="0" smtClean="0"/>
              <a:t>»;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- </a:t>
            </a:r>
            <a:r>
              <a:rPr lang="ru-RU" sz="2000" dirty="0" smtClean="0"/>
              <a:t>новая станция метро «Горный институт»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58917" y="2950255"/>
            <a:ext cx="3076045" cy="3907746"/>
          </a:xfrm>
          <a:prstGeom prst="rect">
            <a:avLst/>
          </a:prstGeom>
        </p:spPr>
      </p:pic>
      <p:pic>
        <p:nvPicPr>
          <p:cNvPr id="7" name="Picture 3" descr="emb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" y="133462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13 июля 2024 года после реконструкции была открыта для пассажиров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станция метро "Чернышевская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".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Были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обновлены системы жизнеобеспечения станции: электро- и водоснабжение, освещение, канализация, отопление, вентиляция. Произведена замена связи и громкоговорящее оповещение, автоматизированные системы контроля оплаты проезда, противопожарной сигнализации, пожаротушения. Вместо трех эскалаторов устаревшей модели установили четыре петербургского производства. После проведения замены оборудования пропускная способность увеличилась до 6,5 тысяч пассажиров в сутки. 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3566161"/>
            <a:ext cx="2699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Извещение о начале строительства - от 31.10.2022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года.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Выдано ЗОС -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09.07.2024 </a:t>
            </a:r>
          </a:p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Всего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проведено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4 проверки, выявлено 20 нарушений.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013561" y="6496445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№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5091" y="177800"/>
            <a:ext cx="7733210" cy="63219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dirty="0"/>
              <a:t>Строительство </a:t>
            </a:r>
            <a:r>
              <a:rPr lang="ru-RU" sz="2000" dirty="0" err="1"/>
              <a:t>Лахтинско</a:t>
            </a:r>
            <a:r>
              <a:rPr lang="ru-RU" sz="2000" dirty="0"/>
              <a:t>- Правобережной линии метрополитена</a:t>
            </a:r>
            <a:r>
              <a:rPr lang="ru-RU" sz="2000" dirty="0" smtClean="0"/>
              <a:t>: станции «Горный институт» и «Театральная»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127"/>
          <a:stretch/>
        </p:blipFill>
        <p:spPr>
          <a:xfrm>
            <a:off x="0" y="1362125"/>
            <a:ext cx="4091791" cy="294051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273" y="4612661"/>
            <a:ext cx="3109273" cy="21453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56484"/>
            <a:ext cx="4091791" cy="2301634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091790" y="3335601"/>
            <a:ext cx="4965123" cy="137700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строительства с </a:t>
            </a: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12.2014 – 12.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endParaRPr lang="ru-RU" sz="16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ЗОС - 24.12.2024. 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года проведено 29 проверок, выявлено 174 нарушения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участка - 3650 </a:t>
            </a: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метров</a:t>
            </a:r>
            <a:endParaRPr lang="ru-RU" sz="2400" dirty="0">
              <a:solidFill>
                <a:srgbClr val="333333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255" y="1166111"/>
            <a:ext cx="4967657" cy="2212160"/>
          </a:xfrm>
          <a:prstGeom prst="rect">
            <a:avLst/>
          </a:prstGeom>
        </p:spPr>
      </p:pic>
      <p:pic>
        <p:nvPicPr>
          <p:cNvPr id="14" name="Picture 3" descr="embl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89964" y="6319564"/>
            <a:ext cx="11669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№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7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mb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74609" y="5831457"/>
            <a:ext cx="7039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4412" y="6509844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№ 7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566567"/>
              </p:ext>
            </p:extLst>
          </p:nvPr>
        </p:nvGraphicFramePr>
        <p:xfrm>
          <a:off x="92075" y="92075"/>
          <a:ext cx="614363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" name="Объект упаковщика для оболочки" showAsIcon="1" r:id="rId5" imgW="614520" imgH="385200" progId="Package">
                  <p:embed/>
                </p:oleObj>
              </mc:Choice>
              <mc:Fallback>
                <p:oleObj name="Объект упаковщика для оболочки" showAsIcon="1" r:id="rId5" imgW="614520" imgH="385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614363" cy="38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75" y="1434095"/>
            <a:ext cx="4406537" cy="24362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3977384"/>
            <a:ext cx="3667984" cy="27482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61" y="1241129"/>
            <a:ext cx="4289702" cy="26241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62267" y="114952"/>
            <a:ext cx="7602583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Реконструкцию автомобильной дороги А-181 «Скандинавия» Санкт – Петербург – Выборг – граница с Финляндской Республикой на участке» на участке от 100-го до 134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километра</a:t>
            </a:r>
            <a:endParaRPr lang="ru-RU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3050" y="1189150"/>
            <a:ext cx="87608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в эксплуатацию 24 км 6 полосной трассы. Сегодня трасса Скандинавия» -  одна из самых безопасных в Северо- Западном федеральном округе. 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858797" y="3972343"/>
            <a:ext cx="5189409" cy="205637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мост через реку Перовка, 5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транспортных развязок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разных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уровнях, 2 скотопрогона 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надземных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пешеходных переходов, барьерное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ограждение, шумозащитные экраны. Наружное освещение -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всей протяженности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дороги.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велась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этапами с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июля - 2022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 По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этапу 2.1 ЗОС-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26.11.2024; по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этапу 2.2.1а – ЗОС- 11.12.2024.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11 проверок с начала строительства, выявлено 9 нарушений.</a:t>
            </a:r>
          </a:p>
        </p:txBody>
      </p:sp>
    </p:spTree>
    <p:extLst>
      <p:ext uri="{BB962C8B-B14F-4D97-AF65-F5344CB8AC3E}">
        <p14:creationId xmlns:p14="http://schemas.microsoft.com/office/powerpoint/2010/main" val="19722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74609" y="5831457"/>
            <a:ext cx="7039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02172" y="6488668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№ 8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emb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7" y="53392"/>
            <a:ext cx="1127704" cy="12736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4944" y="1292202"/>
            <a:ext cx="46815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Калининградской областью открылся новый маршрут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строй первая очередь нового портового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терминала.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проверок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Выявлено 112 нарушений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этапу 2.1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- 07.08.2024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надзоре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осталось еще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подэтапов.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369305" y="53393"/>
            <a:ext cx="7678901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Международный морской терминал для приема круизных и грузопассажирских судов в г. Пионерский Калининградской области</a:t>
            </a:r>
            <a:endParaRPr lang="ru-RU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757" y="783771"/>
            <a:ext cx="4136572" cy="5704897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92075" y="92075"/>
          <a:ext cx="534988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Объект упаковщика для оболочки" showAsIcon="1" r:id="rId6" imgW="535680" imgH="385200" progId="Package">
                  <p:embed/>
                </p:oleObj>
              </mc:Choice>
              <mc:Fallback>
                <p:oleObj name="Объект упаковщика для оболочки" showAsIcon="1" r:id="rId6" imgW="535680" imgH="385200" progId="Package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34988" cy="385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" y="3457438"/>
            <a:ext cx="4834604" cy="32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7" y="3136766"/>
            <a:ext cx="2478608" cy="33048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145" y="248632"/>
            <a:ext cx="7166405" cy="57552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/>
              <a:t>Школа на 1000 мест на Лермонтовском проспекте, 54 ("Училище Николаевское кавалерийское»)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1" y="0"/>
            <a:ext cx="1127858" cy="12741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98594" y="6333067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</a:t>
            </a:r>
            <a:r>
              <a:rPr lang="ru-RU" dirty="0"/>
              <a:t> </a:t>
            </a:r>
            <a:r>
              <a:rPr lang="ru-RU" dirty="0" smtClean="0"/>
              <a:t>№ 9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2280" y="4502851"/>
            <a:ext cx="62567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жилом квартале 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Лермонтовский,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54» СПб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завершена реконструкция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Николаевского кавалерийского училища. Ученики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5-11 классов переехали в обновленное здание. 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проверок - 2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Выявлено нарушений – 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13.08.2024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51367" y="945151"/>
            <a:ext cx="4572000" cy="27908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b="8791"/>
          <a:stretch/>
        </p:blipFill>
        <p:spPr>
          <a:xfrm>
            <a:off x="6158273" y="931723"/>
            <a:ext cx="2893086" cy="351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13379</TotalTime>
  <Words>2460</Words>
  <Application>Microsoft Office PowerPoint</Application>
  <PresentationFormat>Экран (4:3)</PresentationFormat>
  <Paragraphs>245</Paragraphs>
  <Slides>33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Breeze</vt:lpstr>
      <vt:lpstr>Объект упаковщика для оболочки</vt:lpstr>
      <vt:lpstr>Презентация PowerPoint</vt:lpstr>
      <vt:lpstr>Территория, на которой Северо-Западное  управление Ростехнадзора осуществляет свои функции  (цифрами показано количество объектов надзора на 01.01.2025  по субъектам Российской Федерации)</vt:lpstr>
      <vt:lpstr>Презентация PowerPoint</vt:lpstr>
      <vt:lpstr>   В 2024 году проведена 701 проверка объектов капитального строительства,  выявлено 4428 нарушений,  выдано 110 заключений о соответствии построенного объекта (ЗОС) </vt:lpstr>
      <vt:lpstr>Объекты Петербургского метрополитена: - реконструкция станции метро «Чернышевская»;  - новая станция метро «Горный институт»</vt:lpstr>
      <vt:lpstr>Строительство Лахтинско- Правобережной линии метрополитена: станции «Горный институт» и «Театральная»</vt:lpstr>
      <vt:lpstr>Презентация PowerPoint</vt:lpstr>
      <vt:lpstr>Презентация PowerPoint</vt:lpstr>
      <vt:lpstr>Школа на 1000 мест на Лермонтовском проспекте, 54 ("Училище Николаевское кавалерийское»)</vt:lpstr>
      <vt:lpstr>Презентация PowerPoint</vt:lpstr>
      <vt:lpstr>Презентация PowerPoint</vt:lpstr>
      <vt:lpstr>Строительство заводов по переработке твердых коммунальных отходов</vt:lpstr>
      <vt:lpstr>Строительство 2-го этапа комплекса по переработке отходов «Волхонка»</vt:lpstr>
      <vt:lpstr>Презентация PowerPoint</vt:lpstr>
      <vt:lpstr>Презентация PowerPoint</vt:lpstr>
      <vt:lpstr>Презентация PowerPoint</vt:lpstr>
      <vt:lpstr>Объекты, подлежащих государственному строительному надзору, в Северо- Западном Федеральном округе в 2025 году.</vt:lpstr>
      <vt:lpstr>Презентация PowerPoint</vt:lpstr>
      <vt:lpstr>Презентация PowerPoint</vt:lpstr>
      <vt:lpstr>  Объекты Петербургского метрополитена: Реконструкция вестибюля станции «Фрунзенская»</vt:lpstr>
      <vt:lpstr>Красносельско-Калининская (шестая) линия метро</vt:lpstr>
      <vt:lpstr>Презентация PowerPoint</vt:lpstr>
      <vt:lpstr> Средний станционный тоннель станции «Путиловская»</vt:lpstr>
      <vt:lpstr>Реконструкция разводного моста через реку Преголь на участке Калининград-Советск Калининградской железной дороги</vt:lpstr>
      <vt:lpstr>«Универсальный торговый терминал «Усть-Луга»</vt:lpstr>
      <vt:lpstr>Универсальный торговый терминал «Усть-Луга»</vt:lpstr>
      <vt:lpstr>Презентация PowerPoint</vt:lpstr>
      <vt:lpstr>Комплекс переработки этансодержащего газа в районе поселка Усть-Луга</vt:lpstr>
      <vt:lpstr>Газоперерабатывающий комплекс в составе Комплекса переработки этансодержащего газа в районе поселка Усть-Луга</vt:lpstr>
      <vt:lpstr>Газохимический комплекс в составе Комплекса переработки этансодержащего газа</vt:lpstr>
      <vt:lpstr>Презентация PowerPoint</vt:lpstr>
      <vt:lpstr>Презентация PowerPoint</vt:lpstr>
      <vt:lpstr>Презентация PowerPoint</vt:lpstr>
    </vt:vector>
  </TitlesOfParts>
  <Company>111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ПБ Консультант</dc:creator>
  <cp:lastModifiedBy>Береснева Наталья Генриховна</cp:lastModifiedBy>
  <cp:revision>805</cp:revision>
  <cp:lastPrinted>2024-02-19T08:15:45Z</cp:lastPrinted>
  <dcterms:created xsi:type="dcterms:W3CDTF">2013-09-18T09:22:56Z</dcterms:created>
  <dcterms:modified xsi:type="dcterms:W3CDTF">2025-02-24T07:17:59Z</dcterms:modified>
</cp:coreProperties>
</file>